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iaKNFMgDbVvQ+C2DsEwbcs21Hn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8F9F01-8263-4557-BAE5-52A193D04282}">
  <a:tblStyle styleId="{098F9F01-8263-4557-BAE5-52A193D0428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Arial"/>
          <a:ea typeface="Arial"/>
          <a:cs typeface="Arial"/>
        </a:font>
        <a:schemeClr val="lt1"/>
      </a:tcTxStyle>
      <a:tcStyle>
        <a:fill>
          <a:solidFill>
            <a:schemeClr val="accent2"/>
          </a:solidFill>
        </a:fill>
      </a:tcStyle>
    </a:lastCol>
    <a:firstCol>
      <a:tcTxStyle b="on" i="off">
        <a:font>
          <a:latin typeface="Arial"/>
          <a:ea typeface="Arial"/>
          <a:cs typeface="Arial"/>
        </a:font>
        <a:schemeClr val="lt1"/>
      </a:tcTxStyle>
      <a:tcStyle>
        <a:fill>
          <a:solidFill>
            <a:schemeClr val="accent2"/>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abbf32d4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11abbf32d4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4d9568407_7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ge4d9568407_7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abbf32d4f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g11abbf32d4f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abbf32d4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11abbf32d4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abbf32d4f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g11abbf32d4f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abbf32d4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11abbf32d4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abbf32d4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g11abbf32d4f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81758852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gb81758852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4" name="Google Shape;62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PH" sz="1200">
                <a:solidFill>
                  <a:schemeClr val="dk1"/>
                </a:solidFill>
              </a:rPr>
              <a:t>The scope of the study will be the following:</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Development of a mobile-based learning management system for microenterprise preschools.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Offer online learning and academic engagement.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Three different accounts will be generated: student and/or parent, teacher, administrator.</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Distinct functionality of the application depending on the type of </a:t>
            </a:r>
            <a:r>
              <a:rPr lang="en-PH" sz="1200">
                <a:solidFill>
                  <a:schemeClr val="dk1"/>
                </a:solidFill>
                <a:extLst>
                  <a:ext uri="http://customooxmlschemas.google.com/">
                    <go:slidesCustomData xmlns:go="http://customooxmlschemas.google.com/" textRoundtripDataId="0"/>
                  </a:ext>
                </a:extLst>
              </a:rPr>
              <a:t>account</a:t>
            </a:r>
            <a:r>
              <a:rPr lang="en-PH" sz="1200">
                <a:solidFill>
                  <a:schemeClr val="dk1"/>
                </a:solidFill>
              </a:rPr>
              <a: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Username policy will be depending on the client.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Utilization of virtual classroom where students and learner can interact with each other.</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A classroom can have multiple number of subjects included.</a:t>
            </a:r>
            <a:br>
              <a:rPr lang="en-PH" sz="1200">
                <a:solidFill>
                  <a:schemeClr val="dk1"/>
                </a:solidFill>
              </a:rPr>
            </a:br>
            <a:r>
              <a:rPr lang="en-PH" sz="1200">
                <a:solidFill>
                  <a:schemeClr val="dk1"/>
                </a:solidFill>
              </a:rPr>
              <a:t>Teachers can create their own learning tools, and there will be some already available in audio and video format.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Assessment can be customized depending on what kind of answers the teacher anticipates.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Assessment will be in form of flash cards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Assessment will be manually graded by the instructor</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There will be a chatroom for parent-teacher consultation.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All activities will be timed to limit preschooler’s screen-time.</a:t>
            </a:r>
            <a:br>
              <a:rPr lang="en-PH" sz="1200">
                <a:solidFill>
                  <a:schemeClr val="dk1"/>
                </a:solidFill>
              </a:rPr>
            </a:br>
            <a:endParaRPr sz="1200">
              <a:solidFill>
                <a:schemeClr val="dk1"/>
              </a:solidFill>
            </a:endParaRPr>
          </a:p>
          <a:p>
            <a:pPr indent="0" lvl="0" marL="0" rtl="0" algn="l">
              <a:lnSpc>
                <a:spcPct val="100000"/>
              </a:lnSpc>
              <a:spcBef>
                <a:spcPts val="0"/>
              </a:spcBef>
              <a:spcAft>
                <a:spcPts val="0"/>
              </a:spcAft>
              <a:buSzPts val="1100"/>
              <a:buNone/>
            </a:pPr>
            <a:r>
              <a:t/>
            </a:r>
            <a:endParaRPr sz="1200"/>
          </a:p>
        </p:txBody>
      </p:sp>
      <p:sp>
        <p:nvSpPr>
          <p:cNvPr id="133" name="Google Shape;1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441eddab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PH" sz="1200">
                <a:solidFill>
                  <a:schemeClr val="dk1"/>
                </a:solidFill>
              </a:rPr>
              <a:t>The study is limited to the following:</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Designed specifically and exclusively for preschool institution.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Resources and contents are for preschool academics only.</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The system doesn’t account for any financial transaction.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Teachers and students/parents can’t create their own account.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Username policy will depends on what the client wants.	</a:t>
            </a:r>
            <a:br>
              <a:rPr lang="en-PH" sz="1200">
                <a:solidFill>
                  <a:schemeClr val="dk1"/>
                </a:solidFill>
              </a:rPr>
            </a:br>
            <a:r>
              <a:rPr lang="en-PH" sz="1200">
                <a:solidFill>
                  <a:schemeClr val="dk1"/>
                </a:solidFill>
              </a:rPr>
              <a:t>Non-admin accounts can only alter the profile's basic details, excluding the username.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Only one instructor per classroom.</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Auto-assessment will not be implemented</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Messaging feature is exclusive for the specific preschool institution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PH" sz="1200">
                <a:solidFill>
                  <a:schemeClr val="dk1"/>
                </a:solidFill>
              </a:rPr>
              <a:t>The system is only available online</a:t>
            </a:r>
            <a:br>
              <a:rPr lang="en-PH" sz="1200">
                <a:solidFill>
                  <a:schemeClr val="dk1"/>
                </a:solidFill>
              </a:rPr>
            </a:b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
        <p:nvSpPr>
          <p:cNvPr id="156" name="Google Shape;156;ge441eddab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4d9568407_7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e4d9568407_7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1.jp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64.jpg"/><Relationship Id="rId5" Type="http://schemas.openxmlformats.org/officeDocument/2006/relationships/image" Target="../media/image4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56.jpg"/><Relationship Id="rId5"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54.jpg"/><Relationship Id="rId5" Type="http://schemas.openxmlformats.org/officeDocument/2006/relationships/image" Target="../media/image6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55.jpg"/><Relationship Id="rId5" Type="http://schemas.openxmlformats.org/officeDocument/2006/relationships/image" Target="../media/image7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57.jpg"/><Relationship Id="rId5" Type="http://schemas.openxmlformats.org/officeDocument/2006/relationships/image" Target="../media/image5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52.png"/><Relationship Id="rId5"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65.jpg"/><Relationship Id="rId5" Type="http://schemas.openxmlformats.org/officeDocument/2006/relationships/image" Target="../media/image7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69.jpg"/><Relationship Id="rId5" Type="http://schemas.openxmlformats.org/officeDocument/2006/relationships/image" Target="../media/image7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7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63.png"/><Relationship Id="rId5" Type="http://schemas.openxmlformats.org/officeDocument/2006/relationships/image" Target="../media/image68.png"/><Relationship Id="rId6"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2409825" y="3458394"/>
            <a:ext cx="7372350" cy="45719"/>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0" y="6284285"/>
            <a:ext cx="12192000" cy="210936"/>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p:nvPr/>
        </p:nvSpPr>
        <p:spPr>
          <a:xfrm>
            <a:off x="0" y="6419169"/>
            <a:ext cx="12192000" cy="43883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7" name="Google Shape;87;p1"/>
          <p:cNvSpPr txBox="1"/>
          <p:nvPr/>
        </p:nvSpPr>
        <p:spPr>
          <a:xfrm>
            <a:off x="2183105" y="6453943"/>
            <a:ext cx="7825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PH" sz="1800" u="none" cap="none" strike="noStrike">
                <a:solidFill>
                  <a:schemeClr val="lt1"/>
                </a:solidFill>
                <a:latin typeface="Malgun Gothic"/>
                <a:ea typeface="Malgun Gothic"/>
                <a:cs typeface="Malgun Gothic"/>
                <a:sym typeface="Malgun Gothic"/>
              </a:rPr>
              <a:t>Computer Engineering Practice and Design II</a:t>
            </a:r>
            <a:endParaRPr b="0" i="0" sz="1400" u="none" cap="none" strike="noStrike">
              <a:solidFill>
                <a:srgbClr val="000000"/>
              </a:solidFill>
              <a:latin typeface="Arial"/>
              <a:ea typeface="Arial"/>
              <a:cs typeface="Arial"/>
              <a:sym typeface="Arial"/>
            </a:endParaRPr>
          </a:p>
        </p:txBody>
      </p:sp>
      <p:pic>
        <p:nvPicPr>
          <p:cNvPr id="88" name="Google Shape;88;p1"/>
          <p:cNvPicPr preferRelativeResize="0"/>
          <p:nvPr/>
        </p:nvPicPr>
        <p:blipFill rotWithShape="1">
          <a:blip r:embed="rId3">
            <a:alphaModFix/>
          </a:blip>
          <a:srcRect b="0" l="0" r="0" t="0"/>
          <a:stretch/>
        </p:blipFill>
        <p:spPr>
          <a:xfrm>
            <a:off x="4723507" y="218485"/>
            <a:ext cx="914400" cy="91440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6554093" y="218485"/>
            <a:ext cx="914400" cy="914400"/>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5637907" y="221807"/>
            <a:ext cx="916186" cy="914400"/>
          </a:xfrm>
          <a:prstGeom prst="rect">
            <a:avLst/>
          </a:prstGeom>
          <a:noFill/>
          <a:ln>
            <a:noFill/>
          </a:ln>
        </p:spPr>
      </p:pic>
      <p:sp>
        <p:nvSpPr>
          <p:cNvPr id="91" name="Google Shape;91;p1"/>
          <p:cNvSpPr txBox="1"/>
          <p:nvPr/>
        </p:nvSpPr>
        <p:spPr>
          <a:xfrm>
            <a:off x="1614150" y="1426550"/>
            <a:ext cx="8963700" cy="1741500"/>
          </a:xfrm>
          <a:prstGeom prst="rect">
            <a:avLst/>
          </a:prstGeom>
          <a:noFill/>
          <a:ln>
            <a:noFill/>
          </a:ln>
        </p:spPr>
        <p:txBody>
          <a:bodyPr anchorCtr="1" anchor="t" bIns="45700" lIns="0" spcFirstLastPara="1" rIns="0" wrap="square" tIns="45700">
            <a:normAutofit fontScale="92500"/>
          </a:bodyPr>
          <a:lstStyle/>
          <a:p>
            <a:pPr indent="0" lvl="0" marL="0" marR="0" rtl="0" algn="ctr">
              <a:lnSpc>
                <a:spcPct val="90000"/>
              </a:lnSpc>
              <a:spcBef>
                <a:spcPts val="0"/>
              </a:spcBef>
              <a:spcAft>
                <a:spcPts val="0"/>
              </a:spcAft>
              <a:buClr>
                <a:srgbClr val="000000"/>
              </a:buClr>
              <a:buSzPct val="100000"/>
              <a:buFont typeface="Arial"/>
              <a:buNone/>
            </a:pPr>
            <a:r>
              <a:rPr b="0" i="0" lang="en-PH" sz="4000" u="none" cap="none" strike="noStrike">
                <a:solidFill>
                  <a:srgbClr val="000000"/>
                </a:solidFill>
                <a:latin typeface="Arial"/>
                <a:ea typeface="Arial"/>
                <a:cs typeface="Arial"/>
                <a:sym typeface="Arial"/>
              </a:rPr>
              <a:t>PRELUMENS:A WEB-BASED </a:t>
            </a:r>
            <a:endParaRPr b="0" i="0" sz="40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ct val="100000"/>
              <a:buFont typeface="Arial"/>
              <a:buNone/>
            </a:pPr>
            <a:r>
              <a:rPr b="0" i="0" lang="en-PH" sz="4000" u="none" cap="none" strike="noStrike">
                <a:solidFill>
                  <a:srgbClr val="000000"/>
                </a:solidFill>
                <a:latin typeface="Arial"/>
                <a:ea typeface="Arial"/>
                <a:cs typeface="Arial"/>
                <a:sym typeface="Arial"/>
              </a:rPr>
              <a:t>LEARNING MANAGEMENT SYSTEM FOR MICROENTERPRISE PRESCHOOL</a:t>
            </a:r>
            <a:endParaRPr b="0" i="0" sz="1400" u="none" cap="none" strike="noStrike">
              <a:solidFill>
                <a:srgbClr val="000000"/>
              </a:solidFill>
              <a:latin typeface="Arial"/>
              <a:ea typeface="Arial"/>
              <a:cs typeface="Arial"/>
              <a:sym typeface="Arial"/>
            </a:endParaRPr>
          </a:p>
        </p:txBody>
      </p:sp>
      <p:sp>
        <p:nvSpPr>
          <p:cNvPr id="92" name="Google Shape;92;p1"/>
          <p:cNvSpPr txBox="1"/>
          <p:nvPr/>
        </p:nvSpPr>
        <p:spPr>
          <a:xfrm>
            <a:off x="2659773" y="3794282"/>
            <a:ext cx="6918743" cy="2435894"/>
          </a:xfrm>
          <a:prstGeom prst="rect">
            <a:avLst/>
          </a:prstGeom>
          <a:noFill/>
          <a:ln>
            <a:noFill/>
          </a:ln>
        </p:spPr>
        <p:txBody>
          <a:bodyPr anchorCtr="1" anchor="t" bIns="45700" lIns="0" spcFirstLastPara="1" rIns="0" wrap="square" tIns="45700">
            <a:normAutofit/>
          </a:bodyPr>
          <a:lstStyle/>
          <a:p>
            <a:pPr indent="0" lvl="0" marL="0" marR="0" rtl="0" algn="ctr">
              <a:lnSpc>
                <a:spcPct val="90000"/>
              </a:lnSpc>
              <a:spcBef>
                <a:spcPts val="0"/>
              </a:spcBef>
              <a:spcAft>
                <a:spcPts val="0"/>
              </a:spcAft>
              <a:buNone/>
            </a:pPr>
            <a:r>
              <a:rPr b="0" i="0" lang="en-PH" sz="1400" u="none" cap="none" strike="noStrike">
                <a:solidFill>
                  <a:srgbClr val="000000"/>
                </a:solidFill>
                <a:latin typeface="Arial"/>
                <a:ea typeface="Arial"/>
                <a:cs typeface="Arial"/>
                <a:sym typeface="Arial"/>
              </a:rPr>
              <a:t>Researchers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0" i="0" lang="en-PH" sz="1400" u="none" cap="none" strike="noStrike">
                <a:solidFill>
                  <a:srgbClr val="000000"/>
                </a:solidFill>
                <a:latin typeface="Arial"/>
                <a:ea typeface="Arial"/>
                <a:cs typeface="Arial"/>
                <a:sym typeface="Arial"/>
              </a:rPr>
              <a:t>CELINE JOIE V. BUENAVENTURA</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155"/>
              </a:spcBef>
              <a:spcAft>
                <a:spcPts val="0"/>
              </a:spcAft>
              <a:buClr>
                <a:srgbClr val="000000"/>
              </a:buClr>
              <a:buSzPts val="1400"/>
              <a:buFont typeface="Arial"/>
              <a:buNone/>
            </a:pPr>
            <a:r>
              <a:rPr b="0" i="0" lang="en-PH" sz="1400" u="none" cap="none" strike="noStrike">
                <a:solidFill>
                  <a:srgbClr val="000000"/>
                </a:solidFill>
                <a:latin typeface="Arial"/>
                <a:ea typeface="Arial"/>
                <a:cs typeface="Arial"/>
                <a:sym typeface="Arial"/>
              </a:rPr>
              <a:t>ALEA B. FROGOSA</a:t>
            </a:r>
            <a:endParaRPr/>
          </a:p>
          <a:p>
            <a:pPr indent="0" lvl="0" marL="0" marR="0" rtl="0" algn="ctr">
              <a:lnSpc>
                <a:spcPct val="90000"/>
              </a:lnSpc>
              <a:spcBef>
                <a:spcPts val="1155"/>
              </a:spcBef>
              <a:spcAft>
                <a:spcPts val="0"/>
              </a:spcAft>
              <a:buClr>
                <a:srgbClr val="000000"/>
              </a:buClr>
              <a:buSzPts val="1400"/>
              <a:buFont typeface="Arial"/>
              <a:buNone/>
            </a:pPr>
            <a:r>
              <a:rPr b="0" i="0" lang="en-PH" sz="1400" u="none" cap="none" strike="noStrike">
                <a:solidFill>
                  <a:srgbClr val="000000"/>
                </a:solidFill>
                <a:latin typeface="Arial"/>
                <a:ea typeface="Arial"/>
                <a:cs typeface="Arial"/>
                <a:sym typeface="Arial"/>
              </a:rPr>
              <a:t>Group 4604</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155"/>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Project Design I</a:t>
            </a:r>
            <a:endParaRPr b="1" i="0" sz="4000" u="none" cap="none" strike="noStrike">
              <a:solidFill>
                <a:schemeClr val="dk1"/>
              </a:solidFill>
              <a:latin typeface="Arial"/>
              <a:ea typeface="Arial"/>
              <a:cs typeface="Arial"/>
              <a:sym typeface="Arial"/>
            </a:endParaRPr>
          </a:p>
        </p:txBody>
      </p:sp>
      <p:sp>
        <p:nvSpPr>
          <p:cNvPr id="226" name="Google Shape;226;p5"/>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5"/>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5"/>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229" name="Google Shape;229;p5"/>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30" name="Google Shape;230;p5"/>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31" name="Google Shape;231;p5"/>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
        <p:nvSpPr>
          <p:cNvPr id="232" name="Google Shape;232;p5"/>
          <p:cNvSpPr/>
          <p:nvPr/>
        </p:nvSpPr>
        <p:spPr>
          <a:xfrm>
            <a:off x="368354" y="2734643"/>
            <a:ext cx="2676292" cy="2107580"/>
          </a:xfrm>
          <a:prstGeom prst="roundRect">
            <a:avLst>
              <a:gd fmla="val 16667" name="adj"/>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dk1"/>
                </a:solidFill>
                <a:latin typeface="Arial"/>
                <a:ea typeface="Arial"/>
                <a:cs typeface="Arial"/>
                <a:sym typeface="Arial"/>
              </a:rPr>
              <a:t>This is when the researchers decided to change the platform from mobile to web</a:t>
            </a:r>
            <a:endParaRPr/>
          </a:p>
        </p:txBody>
      </p:sp>
      <p:sp>
        <p:nvSpPr>
          <p:cNvPr id="233" name="Google Shape;233;p5"/>
          <p:cNvSpPr/>
          <p:nvPr/>
        </p:nvSpPr>
        <p:spPr>
          <a:xfrm>
            <a:off x="3232178" y="2741817"/>
            <a:ext cx="2676292" cy="2107580"/>
          </a:xfrm>
          <a:prstGeom prst="roundRect">
            <a:avLst>
              <a:gd fmla="val 16667" name="adj"/>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dk1"/>
                </a:solidFill>
                <a:latin typeface="Arial"/>
                <a:ea typeface="Arial"/>
                <a:cs typeface="Arial"/>
                <a:sym typeface="Arial"/>
              </a:rPr>
              <a:t>The researchers focuses on the development of the system</a:t>
            </a:r>
            <a:endParaRPr/>
          </a:p>
        </p:txBody>
      </p:sp>
      <p:sp>
        <p:nvSpPr>
          <p:cNvPr id="234" name="Google Shape;234;p5"/>
          <p:cNvSpPr/>
          <p:nvPr/>
        </p:nvSpPr>
        <p:spPr>
          <a:xfrm>
            <a:off x="8959822" y="2734643"/>
            <a:ext cx="2676292" cy="2107580"/>
          </a:xfrm>
          <a:prstGeom prst="roundRect">
            <a:avLst>
              <a:gd fmla="val 16667" name="adj"/>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dk1"/>
                </a:solidFill>
                <a:latin typeface="Arial"/>
                <a:ea typeface="Arial"/>
                <a:cs typeface="Arial"/>
                <a:sym typeface="Arial"/>
              </a:rPr>
              <a:t>Revisions of Chapters 1-3</a:t>
            </a:r>
            <a:endParaRPr/>
          </a:p>
        </p:txBody>
      </p:sp>
      <p:sp>
        <p:nvSpPr>
          <p:cNvPr id="235" name="Google Shape;235;p5"/>
          <p:cNvSpPr/>
          <p:nvPr/>
        </p:nvSpPr>
        <p:spPr>
          <a:xfrm>
            <a:off x="6096000" y="2734643"/>
            <a:ext cx="2676292" cy="2107580"/>
          </a:xfrm>
          <a:prstGeom prst="roundRect">
            <a:avLst>
              <a:gd fmla="val 16667" name="adj"/>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dk1"/>
                </a:solidFill>
                <a:latin typeface="Arial"/>
                <a:ea typeface="Arial"/>
                <a:cs typeface="Arial"/>
                <a:sym typeface="Arial"/>
              </a:rPr>
              <a:t>The word “Prelumens”, which means “initial light”, was chosen as the system’s name</a:t>
            </a:r>
            <a:endParaRPr/>
          </a:p>
        </p:txBody>
      </p:sp>
      <p:sp>
        <p:nvSpPr>
          <p:cNvPr id="236" name="Google Shape;236;p5"/>
          <p:cNvSpPr txBox="1"/>
          <p:nvPr/>
        </p:nvSpPr>
        <p:spPr>
          <a:xfrm>
            <a:off x="-1" y="2051824"/>
            <a:ext cx="1219200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2000" u="none" cap="none" strike="noStrike">
                <a:solidFill>
                  <a:srgbClr val="000000"/>
                </a:solidFill>
                <a:latin typeface="Arial"/>
                <a:ea typeface="Arial"/>
                <a:cs typeface="Arial"/>
                <a:sym typeface="Arial"/>
              </a:rPr>
              <a:t>Milestones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7"/>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Methods of Research</a:t>
            </a:r>
            <a:endParaRPr b="1" i="1" sz="4000" u="none" cap="none" strike="noStrike">
              <a:solidFill>
                <a:schemeClr val="dk1"/>
              </a:solidFill>
              <a:latin typeface="Arial"/>
              <a:ea typeface="Arial"/>
              <a:cs typeface="Arial"/>
              <a:sym typeface="Arial"/>
            </a:endParaRPr>
          </a:p>
        </p:txBody>
      </p:sp>
      <p:sp>
        <p:nvSpPr>
          <p:cNvPr id="242" name="Google Shape;242;p7"/>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7"/>
          <p:cNvSpPr txBox="1"/>
          <p:nvPr/>
        </p:nvSpPr>
        <p:spPr>
          <a:xfrm>
            <a:off x="342900" y="1489590"/>
            <a:ext cx="114987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Feedbacks</a:t>
            </a:r>
            <a:endParaRPr/>
          </a:p>
        </p:txBody>
      </p:sp>
      <p:sp>
        <p:nvSpPr>
          <p:cNvPr id="244" name="Google Shape;244;p7"/>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7"/>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246" name="Google Shape;246;p7"/>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47" name="Google Shape;247;p7"/>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48" name="Google Shape;248;p7"/>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graphicFrame>
        <p:nvGraphicFramePr>
          <p:cNvPr id="249" name="Google Shape;249;p7"/>
          <p:cNvGraphicFramePr/>
          <p:nvPr/>
        </p:nvGraphicFramePr>
        <p:xfrm>
          <a:off x="350399" y="2052509"/>
          <a:ext cx="3000000" cy="3000000"/>
        </p:xfrm>
        <a:graphic>
          <a:graphicData uri="http://schemas.openxmlformats.org/drawingml/2006/table">
            <a:tbl>
              <a:tblPr bandRow="1" firstRow="1">
                <a:noFill/>
                <a:tableStyleId>{098F9F01-8263-4557-BAE5-52A193D04282}</a:tableStyleId>
              </a:tblPr>
              <a:tblGrid>
                <a:gridCol w="3786700"/>
                <a:gridCol w="2966225"/>
                <a:gridCol w="4437700"/>
              </a:tblGrid>
              <a:tr h="912600">
                <a:tc>
                  <a:txBody>
                    <a:bodyPr/>
                    <a:lstStyle/>
                    <a:p>
                      <a:pPr indent="0" lvl="0" marL="0" marR="0" rtl="0" algn="ctr">
                        <a:lnSpc>
                          <a:spcPct val="100000"/>
                        </a:lnSpc>
                        <a:spcBef>
                          <a:spcPts val="0"/>
                        </a:spcBef>
                        <a:spcAft>
                          <a:spcPts val="0"/>
                        </a:spcAft>
                        <a:buNone/>
                      </a:pPr>
                      <a:r>
                        <a:rPr b="1" lang="en-PH" sz="1600" u="none" cap="none" strike="noStrike"/>
                        <a:t>Panelist</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PH" sz="1600" u="none" cap="none" strike="noStrike"/>
                        <a:t>Verdict </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PH" sz="1600" u="none" cap="none" strike="noStrike"/>
                        <a:t>Suggestions</a:t>
                      </a:r>
                      <a:endParaRPr/>
                    </a:p>
                  </a:txBody>
                  <a:tcPr marT="45725" marB="45725" marR="91450" marL="91450" anchor="ctr"/>
                </a:tc>
              </a:tr>
              <a:tr h="912600">
                <a:tc>
                  <a:txBody>
                    <a:bodyPr/>
                    <a:lstStyle/>
                    <a:p>
                      <a:pPr indent="0" lvl="0" marL="0" marR="0" rtl="0" algn="ctr">
                        <a:lnSpc>
                          <a:spcPct val="100000"/>
                        </a:lnSpc>
                        <a:spcBef>
                          <a:spcPts val="0"/>
                        </a:spcBef>
                        <a:spcAft>
                          <a:spcPts val="0"/>
                        </a:spcAft>
                        <a:buNone/>
                      </a:pPr>
                      <a:r>
                        <a:rPr b="1" lang="en-PH" sz="1400" u="none" cap="none" strike="noStrike"/>
                        <a:t>ENGR. FERDINAND O. NATIVIDAD</a:t>
                      </a:r>
                      <a:endParaRPr/>
                    </a:p>
                  </a:txBody>
                  <a:tcPr marT="45725" marB="45725" marR="91450" marL="91450" anchor="ctr"/>
                </a:tc>
                <a:tc>
                  <a:txBody>
                    <a:bodyPr/>
                    <a:lstStyle/>
                    <a:p>
                      <a:pPr indent="0" lvl="0" marL="0" marR="0" rtl="0" algn="ctr">
                        <a:lnSpc>
                          <a:spcPct val="100000"/>
                        </a:lnSpc>
                        <a:spcBef>
                          <a:spcPts val="0"/>
                        </a:spcBef>
                        <a:spcAft>
                          <a:spcPts val="0"/>
                        </a:spcAft>
                        <a:buNone/>
                      </a:pPr>
                      <a:r>
                        <a:rPr b="0" lang="en-PH" sz="1400" u="none" cap="none" strike="noStrike"/>
                        <a:t>Passed</a:t>
                      </a:r>
                      <a:endParaRPr/>
                    </a:p>
                  </a:txBody>
                  <a:tcPr marT="45725" marB="45725" marR="91450" marL="91450" anchor="ctr"/>
                </a:tc>
                <a:tc>
                  <a:txBody>
                    <a:bodyPr/>
                    <a:lstStyle/>
                    <a:p>
                      <a:pPr indent="-342900" lvl="0" marL="342900" marR="0" rtl="0" algn="just">
                        <a:lnSpc>
                          <a:spcPct val="100000"/>
                        </a:lnSpc>
                        <a:spcBef>
                          <a:spcPts val="0"/>
                        </a:spcBef>
                        <a:spcAft>
                          <a:spcPts val="0"/>
                        </a:spcAft>
                        <a:buClr>
                          <a:srgbClr val="000000"/>
                        </a:buClr>
                        <a:buSzPts val="1400"/>
                        <a:buFont typeface="Arial"/>
                        <a:buChar char="•"/>
                      </a:pPr>
                      <a:r>
                        <a:rPr lang="en-PH" sz="1400" u="none" cap="none" strike="noStrike"/>
                        <a:t>Welcome Banner </a:t>
                      </a:r>
                      <a:endParaRPr/>
                    </a:p>
                    <a:p>
                      <a:pPr indent="-342900" lvl="0" marL="342900" marR="0" rtl="0" algn="just">
                        <a:lnSpc>
                          <a:spcPct val="100000"/>
                        </a:lnSpc>
                        <a:spcBef>
                          <a:spcPts val="0"/>
                        </a:spcBef>
                        <a:spcAft>
                          <a:spcPts val="0"/>
                        </a:spcAft>
                        <a:buClr>
                          <a:srgbClr val="000000"/>
                        </a:buClr>
                        <a:buSzPts val="1400"/>
                        <a:buFont typeface="Arial"/>
                        <a:buChar char="•"/>
                      </a:pPr>
                      <a:r>
                        <a:rPr lang="en-PH" sz="1400" u="none" cap="none" strike="noStrike"/>
                        <a:t>Feedbacks for parents</a:t>
                      </a:r>
                      <a:endParaRPr/>
                    </a:p>
                    <a:p>
                      <a:pPr indent="-342900" lvl="0" marL="342900" marR="0" rtl="0" algn="just">
                        <a:lnSpc>
                          <a:spcPct val="100000"/>
                        </a:lnSpc>
                        <a:spcBef>
                          <a:spcPts val="0"/>
                        </a:spcBef>
                        <a:spcAft>
                          <a:spcPts val="0"/>
                        </a:spcAft>
                        <a:buClr>
                          <a:srgbClr val="000000"/>
                        </a:buClr>
                        <a:buSzPts val="1400"/>
                        <a:buFont typeface="Arial"/>
                        <a:buChar char="•"/>
                      </a:pPr>
                      <a:r>
                        <a:rPr lang="en-PH" sz="1400" u="none" cap="none" strike="noStrike"/>
                        <a:t>Assurance that the students are the one taking up the activities in the LMS.</a:t>
                      </a:r>
                      <a:endParaRPr/>
                    </a:p>
                    <a:p>
                      <a:pPr indent="-342900" lvl="0" marL="342900" marR="0" rtl="0" algn="just">
                        <a:lnSpc>
                          <a:spcPct val="100000"/>
                        </a:lnSpc>
                        <a:spcBef>
                          <a:spcPts val="0"/>
                        </a:spcBef>
                        <a:spcAft>
                          <a:spcPts val="0"/>
                        </a:spcAft>
                        <a:buClr>
                          <a:srgbClr val="000000"/>
                        </a:buClr>
                        <a:buSzPts val="1400"/>
                        <a:buFont typeface="Arial"/>
                        <a:buChar char="•"/>
                      </a:pPr>
                      <a:r>
                        <a:rPr lang="en-PH" sz="1400" u="none" cap="none" strike="noStrike"/>
                        <a:t>Copyright Issues</a:t>
                      </a:r>
                      <a:endParaRPr/>
                    </a:p>
                  </a:txBody>
                  <a:tcPr marT="45725" marB="45725" marR="91450" marL="91450"/>
                </a:tc>
              </a:tr>
              <a:tr h="177800">
                <a:tc>
                  <a:txBody>
                    <a:bodyPr/>
                    <a:lstStyle/>
                    <a:p>
                      <a:pPr indent="0" lvl="0" marL="0" marR="0" rtl="0" algn="ctr">
                        <a:lnSpc>
                          <a:spcPct val="100000"/>
                        </a:lnSpc>
                        <a:spcBef>
                          <a:spcPts val="0"/>
                        </a:spcBef>
                        <a:spcAft>
                          <a:spcPts val="0"/>
                        </a:spcAft>
                        <a:buNone/>
                      </a:pPr>
                      <a:r>
                        <a:rPr b="1" lang="en-PH" sz="1400" u="none" cap="none" strike="noStrike"/>
                        <a:t>ENGR. CHRISTIAN BART F. SADIWA</a:t>
                      </a:r>
                      <a:endParaRPr/>
                    </a:p>
                  </a:txBody>
                  <a:tcPr marT="45725" marB="45725" marR="91450" marL="91450" anchor="ctr"/>
                </a:tc>
                <a:tc>
                  <a:txBody>
                    <a:bodyPr/>
                    <a:lstStyle/>
                    <a:p>
                      <a:pPr indent="0" lvl="0" marL="0" marR="0" rtl="0" algn="ctr">
                        <a:lnSpc>
                          <a:spcPct val="100000"/>
                        </a:lnSpc>
                        <a:spcBef>
                          <a:spcPts val="0"/>
                        </a:spcBef>
                        <a:spcAft>
                          <a:spcPts val="0"/>
                        </a:spcAft>
                        <a:buNone/>
                      </a:pPr>
                      <a:r>
                        <a:rPr b="0" lang="en-PH" sz="1400" u="none" cap="none" strike="noStrike"/>
                        <a:t>Passed</a:t>
                      </a:r>
                      <a:endParaRPr/>
                    </a:p>
                  </a:txBody>
                  <a:tcPr marT="45725" marB="45725" marR="91450" marL="91450" anchor="ctr"/>
                </a:tc>
                <a:tc>
                  <a:txBody>
                    <a:bodyPr/>
                    <a:lstStyle/>
                    <a:p>
                      <a:pPr indent="-342900" lvl="0" marL="342900" marR="0" rtl="0" algn="l">
                        <a:lnSpc>
                          <a:spcPct val="100000"/>
                        </a:lnSpc>
                        <a:spcBef>
                          <a:spcPts val="0"/>
                        </a:spcBef>
                        <a:spcAft>
                          <a:spcPts val="0"/>
                        </a:spcAft>
                        <a:buClr>
                          <a:srgbClr val="000000"/>
                        </a:buClr>
                        <a:buSzPts val="1400"/>
                        <a:buFont typeface="Arial"/>
                        <a:buChar char="•"/>
                      </a:pPr>
                      <a:r>
                        <a:rPr lang="en-PH" sz="1400" u="none" cap="none" strike="noStrike"/>
                        <a:t>Choose a proper term for “username policy”</a:t>
                      </a:r>
                      <a:endParaRPr/>
                    </a:p>
                    <a:p>
                      <a:pPr indent="-342900" lvl="0" marL="342900" marR="0" rtl="0" algn="l">
                        <a:lnSpc>
                          <a:spcPct val="100000"/>
                        </a:lnSpc>
                        <a:spcBef>
                          <a:spcPts val="0"/>
                        </a:spcBef>
                        <a:spcAft>
                          <a:spcPts val="0"/>
                        </a:spcAft>
                        <a:buClr>
                          <a:srgbClr val="000000"/>
                        </a:buClr>
                        <a:buSzPts val="1400"/>
                        <a:buFont typeface="Arial"/>
                        <a:buChar char="•"/>
                      </a:pPr>
                      <a:r>
                        <a:rPr lang="en-PH" sz="1400" u="none" cap="none" strike="noStrike"/>
                        <a:t>Send email to registered students and instructor</a:t>
                      </a:r>
                      <a:endParaRPr/>
                    </a:p>
                    <a:p>
                      <a:pPr indent="-342900" lvl="0" marL="342900" marR="0" rtl="0" algn="l">
                        <a:lnSpc>
                          <a:spcPct val="100000"/>
                        </a:lnSpc>
                        <a:spcBef>
                          <a:spcPts val="0"/>
                        </a:spcBef>
                        <a:spcAft>
                          <a:spcPts val="0"/>
                        </a:spcAft>
                        <a:buClr>
                          <a:srgbClr val="000000"/>
                        </a:buClr>
                        <a:buSzPts val="1400"/>
                        <a:buFont typeface="Arial"/>
                        <a:buChar char="•"/>
                      </a:pPr>
                      <a:r>
                        <a:rPr lang="en-PH" sz="1400" u="none" cap="none" strike="noStrike"/>
                        <a:t>“Protected Routes” should be “Protected URL/URI”</a:t>
                      </a:r>
                      <a:endParaRPr/>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2"/>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Status of the Research</a:t>
            </a:r>
            <a:endParaRPr b="1" i="0" sz="4000" u="none" cap="none" strike="noStrike">
              <a:solidFill>
                <a:schemeClr val="dk1"/>
              </a:solidFill>
              <a:latin typeface="Arial"/>
              <a:ea typeface="Arial"/>
              <a:cs typeface="Arial"/>
              <a:sym typeface="Arial"/>
            </a:endParaRPr>
          </a:p>
        </p:txBody>
      </p:sp>
      <p:sp>
        <p:nvSpPr>
          <p:cNvPr id="255" name="Google Shape;255;p22"/>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p22"/>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22"/>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258" name="Google Shape;258;p22"/>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59" name="Google Shape;259;p22"/>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60" name="Google Shape;260;p22"/>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
        <p:nvSpPr>
          <p:cNvPr id="261" name="Google Shape;261;p22"/>
          <p:cNvSpPr/>
          <p:nvPr/>
        </p:nvSpPr>
        <p:spPr>
          <a:xfrm>
            <a:off x="755495" y="2220339"/>
            <a:ext cx="3021980" cy="2642635"/>
          </a:xfrm>
          <a:prstGeom prst="round2DiagRect">
            <a:avLst>
              <a:gd fmla="val 16667" name="adj1"/>
              <a:gd fmla="val 0" name="adj2"/>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lt1"/>
                </a:solidFill>
                <a:latin typeface="Arial"/>
                <a:ea typeface="Arial"/>
                <a:cs typeface="Arial"/>
                <a:sym typeface="Arial"/>
              </a:rPr>
              <a:t>Development of the System</a:t>
            </a:r>
            <a:endParaRPr/>
          </a:p>
          <a:p>
            <a:pPr indent="0" lvl="0" marL="0" marR="0" rtl="0" algn="ctr">
              <a:lnSpc>
                <a:spcPct val="100000"/>
              </a:lnSpc>
              <a:spcBef>
                <a:spcPts val="0"/>
              </a:spcBef>
              <a:spcAft>
                <a:spcPts val="0"/>
              </a:spcAft>
              <a:buNone/>
            </a:pPr>
            <a:r>
              <a:rPr b="1" i="0" lang="en-PH" sz="2800" u="none" cap="none" strike="noStrike">
                <a:solidFill>
                  <a:schemeClr val="lt1"/>
                </a:solidFill>
                <a:latin typeface="Arial"/>
                <a:ea typeface="Arial"/>
                <a:cs typeface="Arial"/>
                <a:sym typeface="Arial"/>
              </a:rPr>
              <a:t>70%</a:t>
            </a:r>
            <a:endParaRPr/>
          </a:p>
        </p:txBody>
      </p:sp>
      <p:sp>
        <p:nvSpPr>
          <p:cNvPr id="262" name="Google Shape;262;p22"/>
          <p:cNvSpPr/>
          <p:nvPr/>
        </p:nvSpPr>
        <p:spPr>
          <a:xfrm>
            <a:off x="4376530" y="2220339"/>
            <a:ext cx="3021980" cy="2642635"/>
          </a:xfrm>
          <a:prstGeom prst="round2DiagRect">
            <a:avLst>
              <a:gd fmla="val 16667" name="adj1"/>
              <a:gd fmla="val 0" name="adj2"/>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lt1"/>
                </a:solidFill>
                <a:latin typeface="Arial"/>
                <a:ea typeface="Arial"/>
                <a:cs typeface="Arial"/>
                <a:sym typeface="Arial"/>
              </a:rPr>
              <a:t>Overall Progress</a:t>
            </a:r>
            <a:endParaRPr/>
          </a:p>
          <a:p>
            <a:pPr indent="0" lvl="0" marL="0" marR="0" rtl="0" algn="ctr">
              <a:lnSpc>
                <a:spcPct val="100000"/>
              </a:lnSpc>
              <a:spcBef>
                <a:spcPts val="0"/>
              </a:spcBef>
              <a:spcAft>
                <a:spcPts val="0"/>
              </a:spcAft>
              <a:buNone/>
            </a:pPr>
            <a:r>
              <a:rPr b="1" i="0" lang="en-PH" sz="2800" u="none" cap="none" strike="noStrike">
                <a:solidFill>
                  <a:schemeClr val="lt1"/>
                </a:solidFill>
                <a:latin typeface="Arial"/>
                <a:ea typeface="Arial"/>
                <a:cs typeface="Arial"/>
                <a:sym typeface="Arial"/>
              </a:rPr>
              <a:t>60%</a:t>
            </a:r>
            <a:endParaRPr/>
          </a:p>
        </p:txBody>
      </p:sp>
      <p:sp>
        <p:nvSpPr>
          <p:cNvPr id="263" name="Google Shape;263;p22"/>
          <p:cNvSpPr/>
          <p:nvPr/>
        </p:nvSpPr>
        <p:spPr>
          <a:xfrm>
            <a:off x="7997565" y="2136795"/>
            <a:ext cx="3021980" cy="2642635"/>
          </a:xfrm>
          <a:prstGeom prst="round2DiagRect">
            <a:avLst>
              <a:gd fmla="val 16667" name="adj1"/>
              <a:gd fmla="val 0" name="adj2"/>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1400" u="none" cap="none" strike="noStrike">
                <a:solidFill>
                  <a:schemeClr val="lt1"/>
                </a:solidFill>
                <a:latin typeface="Arial"/>
                <a:ea typeface="Arial"/>
                <a:cs typeface="Arial"/>
                <a:sym typeface="Arial"/>
              </a:rPr>
              <a:t>Documentation </a:t>
            </a:r>
            <a:endParaRPr/>
          </a:p>
          <a:p>
            <a:pPr indent="0" lvl="0" marL="0" marR="0" rtl="0" algn="ctr">
              <a:lnSpc>
                <a:spcPct val="100000"/>
              </a:lnSpc>
              <a:spcBef>
                <a:spcPts val="0"/>
              </a:spcBef>
              <a:spcAft>
                <a:spcPts val="0"/>
              </a:spcAft>
              <a:buNone/>
            </a:pPr>
            <a:r>
              <a:rPr b="1" i="0" lang="en-PH" sz="2800" u="none" cap="none" strike="noStrike">
                <a:solidFill>
                  <a:schemeClr val="lt1"/>
                </a:solidFill>
                <a:latin typeface="Arial"/>
                <a:ea typeface="Arial"/>
                <a:cs typeface="Arial"/>
                <a:sym typeface="Arial"/>
              </a:rPr>
              <a:t>50%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nvSpPr>
        <p:spPr>
          <a:xfrm>
            <a:off x="2185315" y="2728877"/>
            <a:ext cx="7812823"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Current Progress </a:t>
            </a:r>
            <a:endParaRPr/>
          </a:p>
          <a:p>
            <a:pPr indent="0" lvl="0" marL="0" marR="0" rtl="0" algn="ctr">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of the System</a:t>
            </a:r>
            <a:endParaRPr b="1" i="0" sz="4000" u="none" cap="none" strike="noStrike">
              <a:solidFill>
                <a:schemeClr val="dk1"/>
              </a:solidFill>
              <a:latin typeface="Arial"/>
              <a:ea typeface="Arial"/>
              <a:cs typeface="Arial"/>
              <a:sym typeface="Arial"/>
            </a:endParaRPr>
          </a:p>
        </p:txBody>
      </p:sp>
      <p:sp>
        <p:nvSpPr>
          <p:cNvPr id="269" name="Google Shape;269;p23"/>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70" name="Google Shape;270;p23"/>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71" name="Google Shape;271;p23"/>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77" name="Google Shape;277;p24"/>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78" name="Google Shape;278;p24"/>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279" name="Google Shape;279;p24"/>
          <p:cNvPicPr preferRelativeResize="0"/>
          <p:nvPr/>
        </p:nvPicPr>
        <p:blipFill rotWithShape="1">
          <a:blip r:embed="rId4">
            <a:alphaModFix/>
          </a:blip>
          <a:srcRect b="0" l="0" r="0" t="0"/>
          <a:stretch/>
        </p:blipFill>
        <p:spPr>
          <a:xfrm>
            <a:off x="305265" y="1932317"/>
            <a:ext cx="5656754" cy="2993366"/>
          </a:xfrm>
          <a:prstGeom prst="rect">
            <a:avLst/>
          </a:prstGeom>
          <a:noFill/>
          <a:ln>
            <a:noFill/>
          </a:ln>
          <a:effectLst>
            <a:outerShdw blurRad="292100" rotWithShape="0" algn="tl" dir="2700000" dist="139700">
              <a:srgbClr val="333333">
                <a:alpha val="64705"/>
              </a:srgbClr>
            </a:outerShdw>
          </a:effectLst>
        </p:spPr>
      </p:pic>
      <p:pic>
        <p:nvPicPr>
          <p:cNvPr id="280" name="Google Shape;280;p24"/>
          <p:cNvPicPr preferRelativeResize="0"/>
          <p:nvPr/>
        </p:nvPicPr>
        <p:blipFill rotWithShape="1">
          <a:blip r:embed="rId5">
            <a:alphaModFix/>
          </a:blip>
          <a:srcRect b="0" l="0" r="0" t="0"/>
          <a:stretch/>
        </p:blipFill>
        <p:spPr>
          <a:xfrm>
            <a:off x="6229815" y="1932317"/>
            <a:ext cx="5589759" cy="2993366"/>
          </a:xfrm>
          <a:prstGeom prst="rect">
            <a:avLst/>
          </a:prstGeom>
          <a:noFill/>
          <a:ln>
            <a:noFill/>
          </a:ln>
          <a:effectLst>
            <a:outerShdw blurRad="292100" rotWithShape="0" algn="tl" dir="2700000" dist="139700">
              <a:srgbClr val="333333">
                <a:alpha val="64705"/>
              </a:srgbClr>
            </a:outerShdw>
          </a:effectLst>
        </p:spPr>
      </p:pic>
      <p:sp>
        <p:nvSpPr>
          <p:cNvPr id="281" name="Google Shape;281;p24"/>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General Pages</a:t>
            </a:r>
            <a:endParaRPr/>
          </a:p>
        </p:txBody>
      </p:sp>
      <p:sp>
        <p:nvSpPr>
          <p:cNvPr id="282" name="Google Shape;282;p24"/>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Login Page</a:t>
            </a:r>
            <a:endParaRPr/>
          </a:p>
        </p:txBody>
      </p:sp>
      <p:sp>
        <p:nvSpPr>
          <p:cNvPr id="283" name="Google Shape;283;p24"/>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Forgot Password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89" name="Google Shape;289;p25"/>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90" name="Google Shape;290;p25"/>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291" name="Google Shape;291;p25"/>
          <p:cNvPicPr preferRelativeResize="0"/>
          <p:nvPr/>
        </p:nvPicPr>
        <p:blipFill rotWithShape="1">
          <a:blip r:embed="rId4">
            <a:alphaModFix/>
          </a:blip>
          <a:srcRect b="0" l="0" r="0" t="0"/>
          <a:stretch/>
        </p:blipFill>
        <p:spPr>
          <a:xfrm>
            <a:off x="422669" y="1932317"/>
            <a:ext cx="5421946" cy="2993366"/>
          </a:xfrm>
          <a:prstGeom prst="rect">
            <a:avLst/>
          </a:prstGeom>
          <a:noFill/>
          <a:ln>
            <a:noFill/>
          </a:ln>
          <a:effectLst>
            <a:outerShdw blurRad="292100" rotWithShape="0" algn="tl" dir="2700000" dist="139700">
              <a:srgbClr val="333333">
                <a:alpha val="64705"/>
              </a:srgbClr>
            </a:outerShdw>
          </a:effectLst>
        </p:spPr>
      </p:pic>
      <p:pic>
        <p:nvPicPr>
          <p:cNvPr id="292" name="Google Shape;292;p25"/>
          <p:cNvPicPr preferRelativeResize="0"/>
          <p:nvPr/>
        </p:nvPicPr>
        <p:blipFill rotWithShape="1">
          <a:blip r:embed="rId5">
            <a:alphaModFix/>
          </a:blip>
          <a:srcRect b="0" l="0" r="0" t="0"/>
          <a:stretch/>
        </p:blipFill>
        <p:spPr>
          <a:xfrm>
            <a:off x="6320524" y="1932317"/>
            <a:ext cx="5408340" cy="2993366"/>
          </a:xfrm>
          <a:prstGeom prst="rect">
            <a:avLst/>
          </a:prstGeom>
          <a:noFill/>
          <a:ln>
            <a:noFill/>
          </a:ln>
          <a:effectLst>
            <a:outerShdw blurRad="292100" rotWithShape="0" algn="tl" dir="2700000" dist="139700">
              <a:srgbClr val="333333">
                <a:alpha val="64705"/>
              </a:srgbClr>
            </a:outerShdw>
          </a:effectLst>
        </p:spPr>
      </p:pic>
      <p:sp>
        <p:nvSpPr>
          <p:cNvPr id="293" name="Google Shape;293;p25"/>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General Pages</a:t>
            </a:r>
            <a:endParaRPr/>
          </a:p>
        </p:txBody>
      </p:sp>
      <p:sp>
        <p:nvSpPr>
          <p:cNvPr id="294" name="Google Shape;294;p25"/>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Profile Page</a:t>
            </a:r>
            <a:endParaRPr/>
          </a:p>
        </p:txBody>
      </p:sp>
      <p:sp>
        <p:nvSpPr>
          <p:cNvPr id="295" name="Google Shape;295;p25"/>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Chatrooms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01" name="Google Shape;301;p26"/>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02" name="Google Shape;302;p26"/>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03" name="Google Shape;303;p26"/>
          <p:cNvPicPr preferRelativeResize="0"/>
          <p:nvPr/>
        </p:nvPicPr>
        <p:blipFill rotWithShape="1">
          <a:blip r:embed="rId4">
            <a:alphaModFix/>
          </a:blip>
          <a:srcRect b="0" l="0" r="0" t="0"/>
          <a:stretch/>
        </p:blipFill>
        <p:spPr>
          <a:xfrm>
            <a:off x="429472" y="1932317"/>
            <a:ext cx="5408340" cy="2993366"/>
          </a:xfrm>
          <a:prstGeom prst="rect">
            <a:avLst/>
          </a:prstGeom>
          <a:noFill/>
          <a:ln>
            <a:noFill/>
          </a:ln>
          <a:effectLst>
            <a:outerShdw blurRad="292100" rotWithShape="0" algn="tl" dir="2700000" dist="139700">
              <a:srgbClr val="333333">
                <a:alpha val="64705"/>
              </a:srgbClr>
            </a:outerShdw>
          </a:effectLst>
        </p:spPr>
      </p:pic>
      <p:pic>
        <p:nvPicPr>
          <p:cNvPr id="304" name="Google Shape;304;p26"/>
          <p:cNvPicPr preferRelativeResize="0"/>
          <p:nvPr/>
        </p:nvPicPr>
        <p:blipFill rotWithShape="1">
          <a:blip r:embed="rId5">
            <a:alphaModFix/>
          </a:blip>
          <a:srcRect b="0" l="0" r="0" t="0"/>
          <a:stretch/>
        </p:blipFill>
        <p:spPr>
          <a:xfrm>
            <a:off x="6323913" y="1932317"/>
            <a:ext cx="5401562" cy="2993366"/>
          </a:xfrm>
          <a:prstGeom prst="rect">
            <a:avLst/>
          </a:prstGeom>
          <a:noFill/>
          <a:ln>
            <a:noFill/>
          </a:ln>
          <a:effectLst>
            <a:outerShdw blurRad="292100" rotWithShape="0" algn="tl" dir="2700000" dist="139700">
              <a:srgbClr val="333333">
                <a:alpha val="64705"/>
              </a:srgbClr>
            </a:outerShdw>
          </a:effectLst>
        </p:spPr>
      </p:pic>
      <p:sp>
        <p:nvSpPr>
          <p:cNvPr id="305" name="Google Shape;305;p26"/>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Student Pages</a:t>
            </a:r>
            <a:endParaRPr/>
          </a:p>
        </p:txBody>
      </p:sp>
      <p:sp>
        <p:nvSpPr>
          <p:cNvPr id="306" name="Google Shape;306;p26"/>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Dashboard</a:t>
            </a:r>
            <a:endParaRPr/>
          </a:p>
        </p:txBody>
      </p:sp>
      <p:sp>
        <p:nvSpPr>
          <p:cNvPr id="307" name="Google Shape;307;p26"/>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Enrolled Course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13" name="Google Shape;313;p27"/>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14" name="Google Shape;314;p27"/>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15" name="Google Shape;315;p27"/>
          <p:cNvPicPr preferRelativeResize="0"/>
          <p:nvPr/>
        </p:nvPicPr>
        <p:blipFill rotWithShape="1">
          <a:blip r:embed="rId4">
            <a:alphaModFix/>
          </a:blip>
          <a:srcRect b="0" l="0" r="0" t="0"/>
          <a:stretch/>
        </p:blipFill>
        <p:spPr>
          <a:xfrm>
            <a:off x="429472" y="1932317"/>
            <a:ext cx="5408340" cy="2993365"/>
          </a:xfrm>
          <a:prstGeom prst="rect">
            <a:avLst/>
          </a:prstGeom>
          <a:noFill/>
          <a:ln>
            <a:noFill/>
          </a:ln>
          <a:effectLst>
            <a:outerShdw blurRad="292100" rotWithShape="0" algn="tl" dir="2700000" dist="139700">
              <a:srgbClr val="333333">
                <a:alpha val="64705"/>
              </a:srgbClr>
            </a:outerShdw>
          </a:effectLst>
        </p:spPr>
      </p:pic>
      <p:pic>
        <p:nvPicPr>
          <p:cNvPr id="316" name="Google Shape;316;p27"/>
          <p:cNvPicPr preferRelativeResize="0"/>
          <p:nvPr/>
        </p:nvPicPr>
        <p:blipFill rotWithShape="1">
          <a:blip r:embed="rId5">
            <a:alphaModFix/>
          </a:blip>
          <a:srcRect b="0" l="0" r="0" t="0"/>
          <a:stretch/>
        </p:blipFill>
        <p:spPr>
          <a:xfrm>
            <a:off x="6323913" y="1934193"/>
            <a:ext cx="5401562" cy="2989614"/>
          </a:xfrm>
          <a:prstGeom prst="rect">
            <a:avLst/>
          </a:prstGeom>
          <a:noFill/>
          <a:ln>
            <a:noFill/>
          </a:ln>
          <a:effectLst>
            <a:outerShdw blurRad="292100" rotWithShape="0" algn="tl" dir="2700000" dist="139700">
              <a:srgbClr val="333333">
                <a:alpha val="64705"/>
              </a:srgbClr>
            </a:outerShdw>
          </a:effectLst>
        </p:spPr>
      </p:pic>
      <p:sp>
        <p:nvSpPr>
          <p:cNvPr id="317" name="Google Shape;317;p27"/>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Student Pages</a:t>
            </a:r>
            <a:endParaRPr/>
          </a:p>
        </p:txBody>
      </p:sp>
      <p:sp>
        <p:nvSpPr>
          <p:cNvPr id="318" name="Google Shape;318;p27"/>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Activity Page</a:t>
            </a:r>
            <a:endParaRPr/>
          </a:p>
        </p:txBody>
      </p:sp>
      <p:sp>
        <p:nvSpPr>
          <p:cNvPr id="319" name="Google Shape;319;p27"/>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Course View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25" name="Google Shape;325;p28"/>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26" name="Google Shape;326;p28"/>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27" name="Google Shape;327;p28"/>
          <p:cNvPicPr preferRelativeResize="0"/>
          <p:nvPr/>
        </p:nvPicPr>
        <p:blipFill rotWithShape="1">
          <a:blip r:embed="rId4">
            <a:alphaModFix/>
          </a:blip>
          <a:srcRect b="0" l="0" r="0" t="0"/>
          <a:stretch/>
        </p:blipFill>
        <p:spPr>
          <a:xfrm>
            <a:off x="432861" y="1932317"/>
            <a:ext cx="5401561" cy="2993365"/>
          </a:xfrm>
          <a:prstGeom prst="rect">
            <a:avLst/>
          </a:prstGeom>
          <a:noFill/>
          <a:ln>
            <a:noFill/>
          </a:ln>
          <a:effectLst>
            <a:outerShdw blurRad="292100" rotWithShape="0" algn="tl" dir="2700000" dist="139700">
              <a:srgbClr val="333333">
                <a:alpha val="64705"/>
              </a:srgbClr>
            </a:outerShdw>
          </a:effectLst>
        </p:spPr>
      </p:pic>
      <p:pic>
        <p:nvPicPr>
          <p:cNvPr id="328" name="Google Shape;328;p28"/>
          <p:cNvPicPr preferRelativeResize="0"/>
          <p:nvPr/>
        </p:nvPicPr>
        <p:blipFill rotWithShape="1">
          <a:blip r:embed="rId5">
            <a:alphaModFix/>
          </a:blip>
          <a:srcRect b="0" l="0" r="0" t="0"/>
          <a:stretch/>
        </p:blipFill>
        <p:spPr>
          <a:xfrm>
            <a:off x="6327298" y="1934193"/>
            <a:ext cx="5394792" cy="2989614"/>
          </a:xfrm>
          <a:prstGeom prst="rect">
            <a:avLst/>
          </a:prstGeom>
          <a:noFill/>
          <a:ln>
            <a:noFill/>
          </a:ln>
          <a:effectLst>
            <a:outerShdw blurRad="292100" rotWithShape="0" algn="tl" dir="2700000" dist="139700">
              <a:srgbClr val="333333">
                <a:alpha val="64705"/>
              </a:srgbClr>
            </a:outerShdw>
          </a:effectLst>
        </p:spPr>
      </p:pic>
      <p:sp>
        <p:nvSpPr>
          <p:cNvPr id="329" name="Google Shape;329;p28"/>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Student Pages</a:t>
            </a:r>
            <a:endParaRPr/>
          </a:p>
        </p:txBody>
      </p:sp>
      <p:sp>
        <p:nvSpPr>
          <p:cNvPr id="330" name="Google Shape;330;p28"/>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Time out Screen </a:t>
            </a:r>
            <a:endParaRPr/>
          </a:p>
        </p:txBody>
      </p:sp>
      <p:sp>
        <p:nvSpPr>
          <p:cNvPr id="331" name="Google Shape;331;p28"/>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Assignment View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37" name="Google Shape;337;p29"/>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38" name="Google Shape;338;p29"/>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39" name="Google Shape;339;p29"/>
          <p:cNvPicPr preferRelativeResize="0"/>
          <p:nvPr/>
        </p:nvPicPr>
        <p:blipFill rotWithShape="1">
          <a:blip r:embed="rId4">
            <a:alphaModFix/>
          </a:blip>
          <a:srcRect b="0" l="0" r="0" t="0"/>
          <a:stretch/>
        </p:blipFill>
        <p:spPr>
          <a:xfrm>
            <a:off x="429473" y="1932317"/>
            <a:ext cx="5408338" cy="2993364"/>
          </a:xfrm>
          <a:prstGeom prst="rect">
            <a:avLst/>
          </a:prstGeom>
          <a:noFill/>
          <a:ln>
            <a:noFill/>
          </a:ln>
          <a:effectLst>
            <a:outerShdw blurRad="292100" rotWithShape="0" algn="tl" dir="2700000" dist="139700">
              <a:srgbClr val="333333">
                <a:alpha val="64705"/>
              </a:srgbClr>
            </a:outerShdw>
          </a:effectLst>
        </p:spPr>
      </p:pic>
      <p:pic>
        <p:nvPicPr>
          <p:cNvPr id="340" name="Google Shape;340;p29"/>
          <p:cNvPicPr preferRelativeResize="0"/>
          <p:nvPr/>
        </p:nvPicPr>
        <p:blipFill rotWithShape="1">
          <a:blip r:embed="rId5">
            <a:alphaModFix/>
          </a:blip>
          <a:srcRect b="0" l="0" r="0" t="0"/>
          <a:stretch/>
        </p:blipFill>
        <p:spPr>
          <a:xfrm>
            <a:off x="6327298" y="1934193"/>
            <a:ext cx="5394792" cy="2989614"/>
          </a:xfrm>
          <a:prstGeom prst="rect">
            <a:avLst/>
          </a:prstGeom>
          <a:noFill/>
          <a:ln>
            <a:noFill/>
          </a:ln>
          <a:effectLst>
            <a:outerShdw blurRad="292100" rotWithShape="0" algn="tl" dir="2700000" dist="139700">
              <a:srgbClr val="333333">
                <a:alpha val="64705"/>
              </a:srgbClr>
            </a:outerShdw>
          </a:effectLst>
        </p:spPr>
      </p:pic>
      <p:sp>
        <p:nvSpPr>
          <p:cNvPr id="341" name="Google Shape;341;p29"/>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Student Pages</a:t>
            </a:r>
            <a:endParaRPr/>
          </a:p>
        </p:txBody>
      </p:sp>
      <p:sp>
        <p:nvSpPr>
          <p:cNvPr id="342" name="Google Shape;342;p29"/>
          <p:cNvSpPr txBox="1"/>
          <p:nvPr/>
        </p:nvSpPr>
        <p:spPr>
          <a:xfrm>
            <a:off x="1" y="5210179"/>
            <a:ext cx="1181957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Interactive View Page</a:t>
            </a:r>
            <a:endParaRPr/>
          </a:p>
        </p:txBody>
      </p:sp>
      <p:pic>
        <p:nvPicPr>
          <p:cNvPr id="343" name="Google Shape;343;p29"/>
          <p:cNvPicPr preferRelativeResize="0"/>
          <p:nvPr/>
        </p:nvPicPr>
        <p:blipFill rotWithShape="1">
          <a:blip r:embed="rId6">
            <a:alphaModFix/>
          </a:blip>
          <a:srcRect b="0" l="0" r="0" t="0"/>
          <a:stretch/>
        </p:blipFill>
        <p:spPr>
          <a:xfrm>
            <a:off x="418322" y="1932317"/>
            <a:ext cx="5408338" cy="2993364"/>
          </a:xfrm>
          <a:prstGeom prst="rect">
            <a:avLst/>
          </a:prstGeom>
          <a:noFill/>
          <a:ln>
            <a:noFill/>
          </a:ln>
          <a:effectLst>
            <a:outerShdw blurRad="292100" rotWithShape="0" algn="tl" dir="2700000" dist="139700">
              <a:srgbClr val="333333">
                <a:alpha val="64705"/>
              </a:srgbClr>
            </a:outerShdw>
          </a:effectLst>
        </p:spPr>
      </p:pic>
      <p:pic>
        <p:nvPicPr>
          <p:cNvPr id="344" name="Google Shape;344;p29"/>
          <p:cNvPicPr preferRelativeResize="0"/>
          <p:nvPr/>
        </p:nvPicPr>
        <p:blipFill rotWithShape="1">
          <a:blip r:embed="rId7">
            <a:alphaModFix/>
          </a:blip>
          <a:srcRect b="0" l="0" r="0" t="0"/>
          <a:stretch/>
        </p:blipFill>
        <p:spPr>
          <a:xfrm>
            <a:off x="6316147" y="1934193"/>
            <a:ext cx="5394792" cy="2989614"/>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Statement of the Problem</a:t>
            </a:r>
            <a:endParaRPr b="1" i="1" sz="4000" u="none" cap="none" strike="noStrike">
              <a:solidFill>
                <a:schemeClr val="dk1"/>
              </a:solidFill>
              <a:latin typeface="Arial"/>
              <a:ea typeface="Arial"/>
              <a:cs typeface="Arial"/>
              <a:sym typeface="Arial"/>
            </a:endParaRPr>
          </a:p>
        </p:txBody>
      </p:sp>
      <p:sp>
        <p:nvSpPr>
          <p:cNvPr id="98" name="Google Shape;98;p2"/>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2"/>
          <p:cNvSpPr txBox="1"/>
          <p:nvPr/>
        </p:nvSpPr>
        <p:spPr>
          <a:xfrm>
            <a:off x="963975" y="2459524"/>
            <a:ext cx="10264050"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PH" sz="2000" u="none" cap="none" strike="noStrike">
                <a:solidFill>
                  <a:srgbClr val="000000"/>
                </a:solidFill>
                <a:latin typeface="Arial"/>
                <a:ea typeface="Arial"/>
                <a:cs typeface="Arial"/>
                <a:sym typeface="Arial"/>
              </a:rPr>
              <a:t>      The problem that this study attempts to solve is the uninteresting learning environment and poor interaction among individuals participating in preschool learning, particularly in these times where all academic process is conducted remotely</a:t>
            </a:r>
            <a:br>
              <a:rPr b="0" i="0" lang="en-PH" sz="2000" u="none" cap="none" strike="noStrike">
                <a:solidFill>
                  <a:srgbClr val="000000"/>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p:txBody>
      </p:sp>
      <p:sp>
        <p:nvSpPr>
          <p:cNvPr id="100" name="Google Shape;100;p2"/>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02" name="Google Shape;102;p2"/>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103" name="Google Shape;103;p2"/>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104" name="Google Shape;104;p2"/>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
        <p:nvSpPr>
          <p:cNvPr id="105" name="Google Shape;105;p2"/>
          <p:cNvSpPr txBox="1"/>
          <p:nvPr/>
        </p:nvSpPr>
        <p:spPr>
          <a:xfrm>
            <a:off x="171450" y="1467639"/>
            <a:ext cx="11498700" cy="4002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50" name="Google Shape;350;p30"/>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51" name="Google Shape;351;p30"/>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52" name="Google Shape;352;p30"/>
          <p:cNvPicPr preferRelativeResize="0"/>
          <p:nvPr/>
        </p:nvPicPr>
        <p:blipFill rotWithShape="1">
          <a:blip r:embed="rId4">
            <a:alphaModFix/>
          </a:blip>
          <a:srcRect b="0" l="0" r="0" t="0"/>
          <a:stretch/>
        </p:blipFill>
        <p:spPr>
          <a:xfrm>
            <a:off x="439614" y="1932317"/>
            <a:ext cx="5388056" cy="2993365"/>
          </a:xfrm>
          <a:prstGeom prst="rect">
            <a:avLst/>
          </a:prstGeom>
          <a:noFill/>
          <a:ln>
            <a:noFill/>
          </a:ln>
          <a:effectLst>
            <a:outerShdw blurRad="292100" rotWithShape="0" algn="tl" dir="2700000" dist="139700">
              <a:srgbClr val="333333">
                <a:alpha val="64705"/>
              </a:srgbClr>
            </a:outerShdw>
          </a:effectLst>
        </p:spPr>
      </p:pic>
      <p:pic>
        <p:nvPicPr>
          <p:cNvPr id="353" name="Google Shape;353;p30"/>
          <p:cNvPicPr preferRelativeResize="0"/>
          <p:nvPr/>
        </p:nvPicPr>
        <p:blipFill rotWithShape="1">
          <a:blip r:embed="rId5">
            <a:alphaModFix/>
          </a:blip>
          <a:srcRect b="0" l="0" r="0" t="0"/>
          <a:stretch/>
        </p:blipFill>
        <p:spPr>
          <a:xfrm>
            <a:off x="6323913" y="1939819"/>
            <a:ext cx="5401562" cy="2978361"/>
          </a:xfrm>
          <a:prstGeom prst="rect">
            <a:avLst/>
          </a:prstGeom>
          <a:noFill/>
          <a:ln>
            <a:noFill/>
          </a:ln>
          <a:effectLst>
            <a:outerShdw blurRad="292100" rotWithShape="0" algn="tl" dir="2700000" dist="139700">
              <a:srgbClr val="333333">
                <a:alpha val="64705"/>
              </a:srgbClr>
            </a:outerShdw>
          </a:effectLst>
        </p:spPr>
      </p:pic>
      <p:sp>
        <p:nvSpPr>
          <p:cNvPr id="354" name="Google Shape;354;p30"/>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Student Pages</a:t>
            </a:r>
            <a:endParaRPr/>
          </a:p>
        </p:txBody>
      </p:sp>
      <p:sp>
        <p:nvSpPr>
          <p:cNvPr id="355" name="Google Shape;355;p30"/>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Interactive Start Page</a:t>
            </a:r>
            <a:endParaRPr/>
          </a:p>
        </p:txBody>
      </p:sp>
      <p:sp>
        <p:nvSpPr>
          <p:cNvPr id="356" name="Google Shape;356;p30"/>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Interactive Results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62" name="Google Shape;362;p31"/>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63" name="Google Shape;363;p31"/>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64" name="Google Shape;364;p31"/>
          <p:cNvPicPr preferRelativeResize="0"/>
          <p:nvPr/>
        </p:nvPicPr>
        <p:blipFill rotWithShape="1">
          <a:blip r:embed="rId4">
            <a:alphaModFix/>
          </a:blip>
          <a:srcRect b="0" l="0" r="0" t="0"/>
          <a:stretch/>
        </p:blipFill>
        <p:spPr>
          <a:xfrm>
            <a:off x="439614" y="1937930"/>
            <a:ext cx="5388056" cy="2982139"/>
          </a:xfrm>
          <a:prstGeom prst="rect">
            <a:avLst/>
          </a:prstGeom>
          <a:noFill/>
          <a:ln>
            <a:noFill/>
          </a:ln>
          <a:effectLst>
            <a:outerShdw blurRad="292100" rotWithShape="0" algn="tl" dir="2700000" dist="139700">
              <a:srgbClr val="333333">
                <a:alpha val="64705"/>
              </a:srgbClr>
            </a:outerShdw>
          </a:effectLst>
        </p:spPr>
      </p:pic>
      <p:pic>
        <p:nvPicPr>
          <p:cNvPr id="365" name="Google Shape;365;p31"/>
          <p:cNvPicPr preferRelativeResize="0"/>
          <p:nvPr/>
        </p:nvPicPr>
        <p:blipFill rotWithShape="1">
          <a:blip r:embed="rId5">
            <a:alphaModFix/>
          </a:blip>
          <a:srcRect b="0" l="0" r="0" t="0"/>
          <a:stretch/>
        </p:blipFill>
        <p:spPr>
          <a:xfrm>
            <a:off x="6334441" y="1939819"/>
            <a:ext cx="5380506" cy="2978361"/>
          </a:xfrm>
          <a:prstGeom prst="rect">
            <a:avLst/>
          </a:prstGeom>
          <a:noFill/>
          <a:ln>
            <a:noFill/>
          </a:ln>
          <a:effectLst>
            <a:outerShdw blurRad="292100" rotWithShape="0" algn="tl" dir="2700000" dist="139700">
              <a:srgbClr val="333333">
                <a:alpha val="64705"/>
              </a:srgbClr>
            </a:outerShdw>
          </a:effectLst>
        </p:spPr>
      </p:pic>
      <p:sp>
        <p:nvSpPr>
          <p:cNvPr id="366" name="Google Shape;366;p31"/>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Student Pages</a:t>
            </a:r>
            <a:endParaRPr/>
          </a:p>
        </p:txBody>
      </p:sp>
      <p:sp>
        <p:nvSpPr>
          <p:cNvPr id="367" name="Google Shape;367;p31"/>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Quiz View Page</a:t>
            </a:r>
            <a:endParaRPr/>
          </a:p>
        </p:txBody>
      </p:sp>
      <p:sp>
        <p:nvSpPr>
          <p:cNvPr id="368" name="Google Shape;368;p31"/>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Quiz Result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74" name="Google Shape;374;p32"/>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75" name="Google Shape;375;p32"/>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76" name="Google Shape;376;p32"/>
          <p:cNvPicPr preferRelativeResize="0"/>
          <p:nvPr/>
        </p:nvPicPr>
        <p:blipFill rotWithShape="1">
          <a:blip r:embed="rId4">
            <a:alphaModFix/>
          </a:blip>
          <a:srcRect b="0" l="0" r="0" t="0"/>
          <a:stretch/>
        </p:blipFill>
        <p:spPr>
          <a:xfrm>
            <a:off x="439614" y="1939801"/>
            <a:ext cx="5388056" cy="2978397"/>
          </a:xfrm>
          <a:prstGeom prst="rect">
            <a:avLst/>
          </a:prstGeom>
          <a:noFill/>
          <a:ln>
            <a:noFill/>
          </a:ln>
          <a:effectLst>
            <a:outerShdw blurRad="292100" rotWithShape="0" algn="tl" dir="2700000" dist="139700">
              <a:srgbClr val="333333">
                <a:alpha val="64705"/>
              </a:srgbClr>
            </a:outerShdw>
          </a:effectLst>
        </p:spPr>
      </p:pic>
      <p:pic>
        <p:nvPicPr>
          <p:cNvPr id="377" name="Google Shape;377;p32"/>
          <p:cNvPicPr preferRelativeResize="0"/>
          <p:nvPr/>
        </p:nvPicPr>
        <p:blipFill rotWithShape="1">
          <a:blip r:embed="rId5">
            <a:alphaModFix/>
          </a:blip>
          <a:srcRect b="0" l="0" r="0" t="0"/>
          <a:stretch/>
        </p:blipFill>
        <p:spPr>
          <a:xfrm>
            <a:off x="6337451" y="1939819"/>
            <a:ext cx="5374486" cy="2978361"/>
          </a:xfrm>
          <a:prstGeom prst="rect">
            <a:avLst/>
          </a:prstGeom>
          <a:noFill/>
          <a:ln>
            <a:noFill/>
          </a:ln>
          <a:effectLst>
            <a:outerShdw blurRad="292100" rotWithShape="0" algn="tl" dir="2700000" dist="139700">
              <a:srgbClr val="333333">
                <a:alpha val="64705"/>
              </a:srgbClr>
            </a:outerShdw>
          </a:effectLst>
        </p:spPr>
      </p:pic>
      <p:sp>
        <p:nvSpPr>
          <p:cNvPr id="378" name="Google Shape;378;p32"/>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Parent/Guardian Pages</a:t>
            </a:r>
            <a:endParaRPr/>
          </a:p>
        </p:txBody>
      </p:sp>
      <p:sp>
        <p:nvSpPr>
          <p:cNvPr id="379" name="Google Shape;379;p32"/>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Dashboard</a:t>
            </a:r>
            <a:endParaRPr/>
          </a:p>
        </p:txBody>
      </p:sp>
      <p:sp>
        <p:nvSpPr>
          <p:cNvPr id="380" name="Google Shape;380;p32"/>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Student Activity Log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86" name="Google Shape;386;p33"/>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87" name="Google Shape;387;p33"/>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388" name="Google Shape;388;p33"/>
          <p:cNvPicPr preferRelativeResize="0"/>
          <p:nvPr/>
        </p:nvPicPr>
        <p:blipFill rotWithShape="1">
          <a:blip r:embed="rId4">
            <a:alphaModFix/>
          </a:blip>
          <a:srcRect b="0" l="0" r="0" t="0"/>
          <a:stretch/>
        </p:blipFill>
        <p:spPr>
          <a:xfrm>
            <a:off x="439614" y="1941672"/>
            <a:ext cx="5388056" cy="2974655"/>
          </a:xfrm>
          <a:prstGeom prst="rect">
            <a:avLst/>
          </a:prstGeom>
          <a:noFill/>
          <a:ln>
            <a:noFill/>
          </a:ln>
          <a:effectLst>
            <a:outerShdw blurRad="292100" rotWithShape="0" algn="tl" dir="2700000" dist="139700">
              <a:srgbClr val="333333">
                <a:alpha val="64705"/>
              </a:srgbClr>
            </a:outerShdw>
          </a:effectLst>
        </p:spPr>
      </p:pic>
      <p:pic>
        <p:nvPicPr>
          <p:cNvPr id="389" name="Google Shape;389;p33"/>
          <p:cNvPicPr preferRelativeResize="0"/>
          <p:nvPr/>
        </p:nvPicPr>
        <p:blipFill rotWithShape="1">
          <a:blip r:embed="rId5">
            <a:alphaModFix/>
          </a:blip>
          <a:srcRect b="0" l="0" r="0" t="0"/>
          <a:stretch/>
        </p:blipFill>
        <p:spPr>
          <a:xfrm>
            <a:off x="6337451" y="1943551"/>
            <a:ext cx="5374486" cy="2970896"/>
          </a:xfrm>
          <a:prstGeom prst="rect">
            <a:avLst/>
          </a:prstGeom>
          <a:noFill/>
          <a:ln>
            <a:noFill/>
          </a:ln>
          <a:effectLst>
            <a:outerShdw blurRad="292100" rotWithShape="0" algn="tl" dir="2700000" dist="139700">
              <a:srgbClr val="333333">
                <a:alpha val="64705"/>
              </a:srgbClr>
            </a:outerShdw>
          </a:effectLst>
        </p:spPr>
      </p:pic>
      <p:sp>
        <p:nvSpPr>
          <p:cNvPr id="390" name="Google Shape;390;p33"/>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Parent/Guardian Pages</a:t>
            </a:r>
            <a:endParaRPr/>
          </a:p>
        </p:txBody>
      </p:sp>
      <p:sp>
        <p:nvSpPr>
          <p:cNvPr id="391" name="Google Shape;391;p33"/>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Courses Page</a:t>
            </a:r>
            <a:endParaRPr/>
          </a:p>
        </p:txBody>
      </p:sp>
      <p:sp>
        <p:nvSpPr>
          <p:cNvPr id="392" name="Google Shape;392;p33"/>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Course View Page – for Enrollment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398" name="Google Shape;398;p34"/>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399" name="Google Shape;399;p34"/>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00" name="Google Shape;400;p34"/>
          <p:cNvPicPr preferRelativeResize="0"/>
          <p:nvPr/>
        </p:nvPicPr>
        <p:blipFill rotWithShape="1">
          <a:blip r:embed="rId4">
            <a:alphaModFix/>
          </a:blip>
          <a:srcRect b="51831" l="0" r="0" t="-550"/>
          <a:stretch/>
        </p:blipFill>
        <p:spPr>
          <a:xfrm>
            <a:off x="442999" y="1941672"/>
            <a:ext cx="5381285" cy="2974657"/>
          </a:xfrm>
          <a:prstGeom prst="rect">
            <a:avLst/>
          </a:prstGeom>
          <a:noFill/>
          <a:ln>
            <a:noFill/>
          </a:ln>
          <a:effectLst>
            <a:outerShdw blurRad="292100" rotWithShape="0" algn="tl" dir="2700000" dist="139700">
              <a:srgbClr val="333333">
                <a:alpha val="64705"/>
              </a:srgbClr>
            </a:outerShdw>
          </a:effectLst>
        </p:spPr>
      </p:pic>
      <p:pic>
        <p:nvPicPr>
          <p:cNvPr id="401" name="Google Shape;401;p34"/>
          <p:cNvPicPr preferRelativeResize="0"/>
          <p:nvPr/>
        </p:nvPicPr>
        <p:blipFill rotWithShape="1">
          <a:blip r:embed="rId5">
            <a:alphaModFix/>
          </a:blip>
          <a:srcRect b="0" l="0" r="0" t="0"/>
          <a:stretch/>
        </p:blipFill>
        <p:spPr>
          <a:xfrm>
            <a:off x="6340823" y="1943551"/>
            <a:ext cx="5367742" cy="2970896"/>
          </a:xfrm>
          <a:prstGeom prst="rect">
            <a:avLst/>
          </a:prstGeom>
          <a:noFill/>
          <a:ln>
            <a:noFill/>
          </a:ln>
          <a:effectLst>
            <a:outerShdw blurRad="292100" rotWithShape="0" algn="tl" dir="2700000" dist="139700">
              <a:srgbClr val="333333">
                <a:alpha val="64705"/>
              </a:srgbClr>
            </a:outerShdw>
          </a:effectLst>
        </p:spPr>
      </p:pic>
      <p:sp>
        <p:nvSpPr>
          <p:cNvPr id="402" name="Google Shape;402;p34"/>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03" name="Google Shape;403;p34"/>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Dashboard</a:t>
            </a:r>
            <a:endParaRPr/>
          </a:p>
        </p:txBody>
      </p:sp>
      <p:sp>
        <p:nvSpPr>
          <p:cNvPr id="404" name="Google Shape;404;p34"/>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Course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10" name="Google Shape;410;p35"/>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11" name="Google Shape;411;p35"/>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12" name="Google Shape;412;p35"/>
          <p:cNvPicPr preferRelativeResize="0"/>
          <p:nvPr/>
        </p:nvPicPr>
        <p:blipFill rotWithShape="1">
          <a:blip r:embed="rId4">
            <a:alphaModFix/>
          </a:blip>
          <a:srcRect b="0" l="0" r="0" t="0"/>
          <a:stretch/>
        </p:blipFill>
        <p:spPr>
          <a:xfrm>
            <a:off x="449742" y="1941672"/>
            <a:ext cx="5367798" cy="2974655"/>
          </a:xfrm>
          <a:prstGeom prst="rect">
            <a:avLst/>
          </a:prstGeom>
          <a:noFill/>
          <a:ln>
            <a:noFill/>
          </a:ln>
          <a:effectLst>
            <a:outerShdw blurRad="292100" rotWithShape="0" algn="tl" dir="2700000" dist="139700">
              <a:srgbClr val="333333">
                <a:alpha val="64705"/>
              </a:srgbClr>
            </a:outerShdw>
          </a:effectLst>
        </p:spPr>
      </p:pic>
      <p:pic>
        <p:nvPicPr>
          <p:cNvPr id="413" name="Google Shape;413;p35"/>
          <p:cNvPicPr preferRelativeResize="0"/>
          <p:nvPr/>
        </p:nvPicPr>
        <p:blipFill rotWithShape="1">
          <a:blip r:embed="rId5">
            <a:alphaModFix/>
          </a:blip>
          <a:srcRect b="0" l="0" r="0" t="0"/>
          <a:stretch/>
        </p:blipFill>
        <p:spPr>
          <a:xfrm>
            <a:off x="6340823" y="1945415"/>
            <a:ext cx="5367742" cy="2967168"/>
          </a:xfrm>
          <a:prstGeom prst="rect">
            <a:avLst/>
          </a:prstGeom>
          <a:noFill/>
          <a:ln>
            <a:noFill/>
          </a:ln>
          <a:effectLst>
            <a:outerShdw blurRad="292100" rotWithShape="0" algn="tl" dir="2700000" dist="139700">
              <a:srgbClr val="333333">
                <a:alpha val="64705"/>
              </a:srgbClr>
            </a:outerShdw>
          </a:effectLst>
        </p:spPr>
      </p:pic>
      <p:sp>
        <p:nvSpPr>
          <p:cNvPr id="414" name="Google Shape;414;p35"/>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15" name="Google Shape;415;p35"/>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Create Course Page</a:t>
            </a:r>
            <a:endParaRPr/>
          </a:p>
        </p:txBody>
      </p:sp>
      <p:sp>
        <p:nvSpPr>
          <p:cNvPr id="416" name="Google Shape;416;p35"/>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Course View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6"/>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22" name="Google Shape;422;p36"/>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23" name="Google Shape;423;p36"/>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24" name="Google Shape;424;p36"/>
          <p:cNvPicPr preferRelativeResize="0"/>
          <p:nvPr/>
        </p:nvPicPr>
        <p:blipFill rotWithShape="1">
          <a:blip r:embed="rId4">
            <a:alphaModFix/>
          </a:blip>
          <a:srcRect b="0" l="0" r="0" t="0"/>
          <a:stretch/>
        </p:blipFill>
        <p:spPr>
          <a:xfrm>
            <a:off x="449742" y="1943536"/>
            <a:ext cx="5367798" cy="2970926"/>
          </a:xfrm>
          <a:prstGeom prst="rect">
            <a:avLst/>
          </a:prstGeom>
          <a:noFill/>
          <a:ln>
            <a:noFill/>
          </a:ln>
          <a:effectLst>
            <a:outerShdw blurRad="292100" rotWithShape="0" algn="tl" dir="2700000" dist="139700">
              <a:srgbClr val="333333">
                <a:alpha val="64705"/>
              </a:srgbClr>
            </a:outerShdw>
          </a:effectLst>
        </p:spPr>
      </p:pic>
      <p:pic>
        <p:nvPicPr>
          <p:cNvPr id="425" name="Google Shape;425;p36"/>
          <p:cNvPicPr preferRelativeResize="0"/>
          <p:nvPr/>
        </p:nvPicPr>
        <p:blipFill rotWithShape="1">
          <a:blip r:embed="rId5">
            <a:alphaModFix/>
          </a:blip>
          <a:srcRect b="0" l="0" r="0" t="0"/>
          <a:stretch/>
        </p:blipFill>
        <p:spPr>
          <a:xfrm>
            <a:off x="6340823" y="1949142"/>
            <a:ext cx="5367742" cy="2959713"/>
          </a:xfrm>
          <a:prstGeom prst="rect">
            <a:avLst/>
          </a:prstGeom>
          <a:noFill/>
          <a:ln>
            <a:noFill/>
          </a:ln>
          <a:effectLst>
            <a:outerShdw blurRad="292100" rotWithShape="0" algn="tl" dir="2700000" dist="139700">
              <a:srgbClr val="333333">
                <a:alpha val="64705"/>
              </a:srgbClr>
            </a:outerShdw>
          </a:effectLst>
        </p:spPr>
      </p:pic>
      <p:sp>
        <p:nvSpPr>
          <p:cNvPr id="426" name="Google Shape;426;p36"/>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27" name="Google Shape;427;p36"/>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Add Lesson Form</a:t>
            </a:r>
            <a:endParaRPr/>
          </a:p>
        </p:txBody>
      </p:sp>
      <p:sp>
        <p:nvSpPr>
          <p:cNvPr id="428" name="Google Shape;428;p36"/>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Add Student Form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7"/>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34" name="Google Shape;434;p37"/>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35" name="Google Shape;435;p37"/>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36" name="Google Shape;436;p37"/>
          <p:cNvPicPr preferRelativeResize="0"/>
          <p:nvPr/>
        </p:nvPicPr>
        <p:blipFill rotWithShape="1">
          <a:blip r:embed="rId4">
            <a:alphaModFix/>
          </a:blip>
          <a:srcRect b="0" l="0" r="0" t="0"/>
          <a:stretch/>
        </p:blipFill>
        <p:spPr>
          <a:xfrm>
            <a:off x="453106" y="1943536"/>
            <a:ext cx="5361069" cy="2970926"/>
          </a:xfrm>
          <a:prstGeom prst="rect">
            <a:avLst/>
          </a:prstGeom>
          <a:noFill/>
          <a:ln>
            <a:noFill/>
          </a:ln>
          <a:effectLst>
            <a:outerShdw blurRad="292100" rotWithShape="0" algn="tl" dir="2700000" dist="139700">
              <a:srgbClr val="333333">
                <a:alpha val="64705"/>
              </a:srgbClr>
            </a:outerShdw>
          </a:effectLst>
        </p:spPr>
      </p:pic>
      <p:pic>
        <p:nvPicPr>
          <p:cNvPr id="437" name="Google Shape;437;p37"/>
          <p:cNvPicPr preferRelativeResize="0"/>
          <p:nvPr/>
        </p:nvPicPr>
        <p:blipFill rotWithShape="1">
          <a:blip r:embed="rId5">
            <a:alphaModFix/>
          </a:blip>
          <a:srcRect b="0" l="0" r="0" t="0"/>
          <a:stretch/>
        </p:blipFill>
        <p:spPr>
          <a:xfrm>
            <a:off x="6364278" y="1949142"/>
            <a:ext cx="5320832" cy="2959713"/>
          </a:xfrm>
          <a:prstGeom prst="rect">
            <a:avLst/>
          </a:prstGeom>
          <a:noFill/>
          <a:ln>
            <a:noFill/>
          </a:ln>
          <a:effectLst>
            <a:outerShdw blurRad="292100" rotWithShape="0" algn="tl" dir="2700000" dist="139700">
              <a:srgbClr val="333333">
                <a:alpha val="64705"/>
              </a:srgbClr>
            </a:outerShdw>
          </a:effectLst>
        </p:spPr>
      </p:pic>
      <p:sp>
        <p:nvSpPr>
          <p:cNvPr id="438" name="Google Shape;438;p37"/>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39" name="Google Shape;439;p37"/>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Students Page</a:t>
            </a:r>
            <a:endParaRPr/>
          </a:p>
        </p:txBody>
      </p:sp>
      <p:sp>
        <p:nvSpPr>
          <p:cNvPr id="440" name="Google Shape;440;p37"/>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Activities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1abbf32d4f_0_27"/>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46" name="Google Shape;446;g11abbf32d4f_0_27"/>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47" name="Google Shape;447;g11abbf32d4f_0_27"/>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48" name="Google Shape;448;g11abbf32d4f_0_27"/>
          <p:cNvPicPr preferRelativeResize="0"/>
          <p:nvPr/>
        </p:nvPicPr>
        <p:blipFill rotWithShape="1">
          <a:blip r:embed="rId4">
            <a:alphaModFix/>
          </a:blip>
          <a:srcRect b="60818" l="0" r="0" t="-304"/>
          <a:stretch/>
        </p:blipFill>
        <p:spPr>
          <a:xfrm>
            <a:off x="466543" y="1952834"/>
            <a:ext cx="5334194" cy="2952329"/>
          </a:xfrm>
          <a:prstGeom prst="rect">
            <a:avLst/>
          </a:prstGeom>
          <a:noFill/>
          <a:ln>
            <a:noFill/>
          </a:ln>
          <a:effectLst>
            <a:outerShdw blurRad="292100" rotWithShape="0" algn="tl" dir="2700000" dist="139700">
              <a:srgbClr val="333333">
                <a:alpha val="64709"/>
              </a:srgbClr>
            </a:outerShdw>
          </a:effectLst>
        </p:spPr>
      </p:pic>
      <p:pic>
        <p:nvPicPr>
          <p:cNvPr id="449" name="Google Shape;449;g11abbf32d4f_0_27"/>
          <p:cNvPicPr preferRelativeResize="0"/>
          <p:nvPr/>
        </p:nvPicPr>
        <p:blipFill rotWithShape="1">
          <a:blip r:embed="rId5">
            <a:alphaModFix/>
          </a:blip>
          <a:srcRect b="592" l="0" r="0" t="592"/>
          <a:stretch/>
        </p:blipFill>
        <p:spPr>
          <a:xfrm>
            <a:off x="6377631" y="1963922"/>
            <a:ext cx="5294128" cy="2930150"/>
          </a:xfrm>
          <a:prstGeom prst="rect">
            <a:avLst/>
          </a:prstGeom>
          <a:noFill/>
          <a:ln>
            <a:noFill/>
          </a:ln>
          <a:effectLst>
            <a:outerShdw blurRad="292100" rotWithShape="0" algn="tl" dir="2700000" dist="139700">
              <a:srgbClr val="333333">
                <a:alpha val="64709"/>
              </a:srgbClr>
            </a:outerShdw>
          </a:effectLst>
        </p:spPr>
      </p:pic>
      <p:sp>
        <p:nvSpPr>
          <p:cNvPr id="450" name="Google Shape;450;g11abbf32d4f_0_27"/>
          <p:cNvSpPr txBox="1"/>
          <p:nvPr/>
        </p:nvSpPr>
        <p:spPr>
          <a:xfrm>
            <a:off x="0" y="1198756"/>
            <a:ext cx="12192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51" name="Google Shape;451;g11abbf32d4f_0_27"/>
          <p:cNvSpPr txBox="1"/>
          <p:nvPr/>
        </p:nvSpPr>
        <p:spPr>
          <a:xfrm>
            <a:off x="30526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Student Information Page</a:t>
            </a:r>
            <a:endParaRPr/>
          </a:p>
        </p:txBody>
      </p:sp>
      <p:sp>
        <p:nvSpPr>
          <p:cNvPr id="452" name="Google Shape;452;g11abbf32d4f_0_27"/>
          <p:cNvSpPr txBox="1"/>
          <p:nvPr/>
        </p:nvSpPr>
        <p:spPr>
          <a:xfrm>
            <a:off x="6229815" y="5210179"/>
            <a:ext cx="5589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Create Quiz </a:t>
            </a:r>
            <a:r>
              <a:rPr b="0" i="0" lang="en-PH" sz="1400" u="none" cap="none" strike="noStrike">
                <a:solidFill>
                  <a:srgbClr val="000000"/>
                </a:solidFill>
                <a:latin typeface="Arial"/>
                <a:ea typeface="Arial"/>
                <a:cs typeface="Arial"/>
                <a:sym typeface="Arial"/>
              </a:rPr>
              <a:t>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9"/>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58" name="Google Shape;458;p39"/>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59" name="Google Shape;459;p39"/>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60" name="Google Shape;460;p39"/>
          <p:cNvPicPr preferRelativeResize="0"/>
          <p:nvPr/>
        </p:nvPicPr>
        <p:blipFill rotWithShape="1">
          <a:blip r:embed="rId4">
            <a:alphaModFix/>
          </a:blip>
          <a:srcRect b="31238" l="0" r="0" t="-1770"/>
          <a:stretch/>
        </p:blipFill>
        <p:spPr>
          <a:xfrm>
            <a:off x="6377631" y="1963922"/>
            <a:ext cx="5294125" cy="2930152"/>
          </a:xfrm>
          <a:prstGeom prst="rect">
            <a:avLst/>
          </a:prstGeom>
          <a:noFill/>
          <a:ln>
            <a:noFill/>
          </a:ln>
          <a:effectLst>
            <a:outerShdw blurRad="292100" rotWithShape="0" algn="tl" dir="2700000" dist="139700">
              <a:srgbClr val="333333">
                <a:alpha val="64705"/>
              </a:srgbClr>
            </a:outerShdw>
          </a:effectLst>
        </p:spPr>
      </p:pic>
      <p:sp>
        <p:nvSpPr>
          <p:cNvPr id="461" name="Google Shape;461;p39"/>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62" name="Google Shape;462;p39"/>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Add Quiz Question Modal</a:t>
            </a:r>
            <a:endParaRPr/>
          </a:p>
        </p:txBody>
      </p:sp>
      <p:sp>
        <p:nvSpPr>
          <p:cNvPr id="463" name="Google Shape;463;p39"/>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Quiz View Page</a:t>
            </a:r>
            <a:endParaRPr/>
          </a:p>
        </p:txBody>
      </p:sp>
      <p:pic>
        <p:nvPicPr>
          <p:cNvPr id="464" name="Google Shape;464;p39"/>
          <p:cNvPicPr preferRelativeResize="0"/>
          <p:nvPr/>
        </p:nvPicPr>
        <p:blipFill rotWithShape="1">
          <a:blip r:embed="rId5">
            <a:alphaModFix/>
          </a:blip>
          <a:srcRect b="592" l="0" r="0" t="592"/>
          <a:stretch/>
        </p:blipFill>
        <p:spPr>
          <a:xfrm>
            <a:off x="486594" y="1993935"/>
            <a:ext cx="5294128" cy="2930150"/>
          </a:xfrm>
          <a:prstGeom prst="rect">
            <a:avLst/>
          </a:prstGeom>
          <a:noFill/>
          <a:ln>
            <a:noFill/>
          </a:ln>
          <a:effectLst>
            <a:outerShdw blurRad="292100" rotWithShape="0" algn="tl" dir="2700000" dist="139700">
              <a:srgbClr val="333333">
                <a:alpha val="64709"/>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e4d9568407_7_44"/>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Statement of the Problem</a:t>
            </a:r>
            <a:endParaRPr b="1" i="1" sz="4000" u="none" cap="none" strike="noStrike">
              <a:solidFill>
                <a:schemeClr val="dk1"/>
              </a:solidFill>
              <a:latin typeface="Arial"/>
              <a:ea typeface="Arial"/>
              <a:cs typeface="Arial"/>
              <a:sym typeface="Arial"/>
            </a:endParaRPr>
          </a:p>
        </p:txBody>
      </p:sp>
      <p:sp>
        <p:nvSpPr>
          <p:cNvPr id="111" name="Google Shape;111;ge4d9568407_7_44"/>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ge4d9568407_7_44"/>
          <p:cNvSpPr txBox="1"/>
          <p:nvPr/>
        </p:nvSpPr>
        <p:spPr>
          <a:xfrm>
            <a:off x="346650" y="1689739"/>
            <a:ext cx="11498700" cy="3478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chemeClr val="dk1"/>
              </a:buClr>
              <a:buSzPts val="2000"/>
              <a:buFont typeface="Arial"/>
              <a:buAutoNum type="arabicPeriod"/>
            </a:pPr>
            <a:r>
              <a:rPr b="0" i="0" lang="en-PH" sz="2000" u="none" cap="none" strike="noStrike">
                <a:solidFill>
                  <a:schemeClr val="dk1"/>
                </a:solidFill>
                <a:latin typeface="Arial"/>
                <a:ea typeface="Arial"/>
                <a:cs typeface="Arial"/>
                <a:sym typeface="Arial"/>
              </a:rPr>
              <a:t>How will the proposed system improve:</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1.1. Learner’s academic performance, character and behavior?</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1.2. Teacher and parent experience?</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1.3. Teacher-Learner relationship?</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1.4. Teacher-Parent relationship?</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AutoNum type="arabicPeriod"/>
            </a:pPr>
            <a:r>
              <a:rPr b="0" i="0" lang="en-PH" sz="2000" u="none" cap="none" strike="noStrike">
                <a:solidFill>
                  <a:schemeClr val="dk1"/>
                </a:solidFill>
                <a:latin typeface="Arial"/>
                <a:ea typeface="Arial"/>
                <a:cs typeface="Arial"/>
                <a:sym typeface="Arial"/>
              </a:rPr>
              <a:t>How will the proposed system aid the following aspect of remote learning:</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2.1. Learning process</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2.2. Learning assessment and evaluation</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2.3. Learning engagement</a:t>
            </a:r>
            <a:br>
              <a:rPr b="0" i="0" lang="en-PH" sz="2000" u="none" cap="none" strike="noStrike">
                <a:solidFill>
                  <a:schemeClr val="dk1"/>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p:txBody>
      </p:sp>
      <p:sp>
        <p:nvSpPr>
          <p:cNvPr id="113" name="Google Shape;113;ge4d9568407_7_44"/>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ge4d9568407_7_44"/>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15" name="Google Shape;115;ge4d9568407_7_44"/>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116" name="Google Shape;116;ge4d9568407_7_44"/>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117" name="Google Shape;117;ge4d9568407_7_44"/>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
        <p:nvSpPr>
          <p:cNvPr id="118" name="Google Shape;118;ge4d9568407_7_44"/>
          <p:cNvSpPr txBox="1"/>
          <p:nvPr/>
        </p:nvSpPr>
        <p:spPr>
          <a:xfrm>
            <a:off x="171450" y="1467639"/>
            <a:ext cx="11498700" cy="4002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1abbf32d4f_0_39"/>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70" name="Google Shape;470;g11abbf32d4f_0_39"/>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71" name="Google Shape;471;g11abbf32d4f_0_39"/>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72" name="Google Shape;472;g11abbf32d4f_0_39"/>
          <p:cNvPicPr preferRelativeResize="0"/>
          <p:nvPr/>
        </p:nvPicPr>
        <p:blipFill rotWithShape="1">
          <a:blip r:embed="rId4">
            <a:alphaModFix/>
          </a:blip>
          <a:srcRect b="23101" l="0" r="0" t="-1306"/>
          <a:stretch/>
        </p:blipFill>
        <p:spPr>
          <a:xfrm>
            <a:off x="6377631" y="1963922"/>
            <a:ext cx="5294125" cy="2930151"/>
          </a:xfrm>
          <a:prstGeom prst="rect">
            <a:avLst/>
          </a:prstGeom>
          <a:noFill/>
          <a:ln>
            <a:noFill/>
          </a:ln>
          <a:effectLst>
            <a:outerShdw blurRad="292100" rotWithShape="0" algn="tl" dir="2700000" dist="139700">
              <a:srgbClr val="333333">
                <a:alpha val="64709"/>
              </a:srgbClr>
            </a:outerShdw>
          </a:effectLst>
        </p:spPr>
      </p:pic>
      <p:sp>
        <p:nvSpPr>
          <p:cNvPr id="473" name="Google Shape;473;g11abbf32d4f_0_39"/>
          <p:cNvSpPr txBox="1"/>
          <p:nvPr/>
        </p:nvSpPr>
        <p:spPr>
          <a:xfrm>
            <a:off x="0" y="1198756"/>
            <a:ext cx="12192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74" name="Google Shape;474;g11abbf32d4f_0_39"/>
          <p:cNvSpPr txBox="1"/>
          <p:nvPr/>
        </p:nvSpPr>
        <p:spPr>
          <a:xfrm>
            <a:off x="30526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Quiz Response Result Modal</a:t>
            </a:r>
            <a:endParaRPr/>
          </a:p>
        </p:txBody>
      </p:sp>
      <p:sp>
        <p:nvSpPr>
          <p:cNvPr id="475" name="Google Shape;475;g11abbf32d4f_0_39"/>
          <p:cNvSpPr txBox="1"/>
          <p:nvPr/>
        </p:nvSpPr>
        <p:spPr>
          <a:xfrm>
            <a:off x="6229815" y="5210179"/>
            <a:ext cx="5589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Grading of Audio Type Question</a:t>
            </a:r>
            <a:endParaRPr/>
          </a:p>
        </p:txBody>
      </p:sp>
      <p:pic>
        <p:nvPicPr>
          <p:cNvPr id="476" name="Google Shape;476;g11abbf32d4f_0_39"/>
          <p:cNvPicPr preferRelativeResize="0"/>
          <p:nvPr/>
        </p:nvPicPr>
        <p:blipFill rotWithShape="1">
          <a:blip r:embed="rId5">
            <a:alphaModFix/>
          </a:blip>
          <a:srcRect b="29229" l="0" r="0" t="-348"/>
          <a:stretch/>
        </p:blipFill>
        <p:spPr>
          <a:xfrm>
            <a:off x="486594" y="1993935"/>
            <a:ext cx="5294128" cy="2930150"/>
          </a:xfrm>
          <a:prstGeom prst="rect">
            <a:avLst/>
          </a:prstGeom>
          <a:noFill/>
          <a:ln>
            <a:noFill/>
          </a:ln>
          <a:effectLst>
            <a:outerShdw blurRad="292100" rotWithShape="0" algn="tl" dir="2700000" dist="139700">
              <a:srgbClr val="333333">
                <a:alpha val="64709"/>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8"/>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82" name="Google Shape;482;p38"/>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83" name="Google Shape;483;p38"/>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84" name="Google Shape;484;p38"/>
          <p:cNvPicPr preferRelativeResize="0"/>
          <p:nvPr/>
        </p:nvPicPr>
        <p:blipFill rotWithShape="1">
          <a:blip r:embed="rId4">
            <a:alphaModFix/>
          </a:blip>
          <a:srcRect b="0" l="0" r="0" t="0"/>
          <a:stretch/>
        </p:blipFill>
        <p:spPr>
          <a:xfrm>
            <a:off x="453106" y="1943536"/>
            <a:ext cx="5361069" cy="2970925"/>
          </a:xfrm>
          <a:prstGeom prst="rect">
            <a:avLst/>
          </a:prstGeom>
          <a:noFill/>
          <a:ln>
            <a:noFill/>
          </a:ln>
          <a:effectLst>
            <a:outerShdw blurRad="292100" rotWithShape="0" algn="tl" dir="2700000" dist="139700">
              <a:srgbClr val="333333">
                <a:alpha val="64705"/>
              </a:srgbClr>
            </a:outerShdw>
          </a:effectLst>
        </p:spPr>
      </p:pic>
      <p:pic>
        <p:nvPicPr>
          <p:cNvPr id="485" name="Google Shape;485;p38"/>
          <p:cNvPicPr preferRelativeResize="0"/>
          <p:nvPr/>
        </p:nvPicPr>
        <p:blipFill rotWithShape="1">
          <a:blip r:embed="rId5">
            <a:alphaModFix/>
          </a:blip>
          <a:srcRect b="0" l="0" r="0" t="0"/>
          <a:stretch/>
        </p:blipFill>
        <p:spPr>
          <a:xfrm>
            <a:off x="6364278" y="1949143"/>
            <a:ext cx="5320832" cy="2959712"/>
          </a:xfrm>
          <a:prstGeom prst="rect">
            <a:avLst/>
          </a:prstGeom>
          <a:noFill/>
          <a:ln>
            <a:noFill/>
          </a:ln>
          <a:effectLst>
            <a:outerShdw blurRad="292100" rotWithShape="0" algn="tl" dir="2700000" dist="139700">
              <a:srgbClr val="333333">
                <a:alpha val="64705"/>
              </a:srgbClr>
            </a:outerShdw>
          </a:effectLst>
        </p:spPr>
      </p:pic>
      <p:sp>
        <p:nvSpPr>
          <p:cNvPr id="486" name="Google Shape;486;p38"/>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87" name="Google Shape;487;p38"/>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Create </a:t>
            </a:r>
            <a:r>
              <a:rPr lang="en-PH"/>
              <a:t>Interactive Activity </a:t>
            </a:r>
            <a:r>
              <a:rPr b="0" i="0" lang="en-PH" sz="1400" u="none" cap="none" strike="noStrike">
                <a:solidFill>
                  <a:srgbClr val="000000"/>
                </a:solidFill>
                <a:latin typeface="Arial"/>
                <a:ea typeface="Arial"/>
                <a:cs typeface="Arial"/>
                <a:sym typeface="Arial"/>
              </a:rPr>
              <a:t>Page</a:t>
            </a:r>
            <a:endParaRPr/>
          </a:p>
        </p:txBody>
      </p:sp>
      <p:sp>
        <p:nvSpPr>
          <p:cNvPr id="488" name="Google Shape;488;p38"/>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solidFill>
                  <a:schemeClr val="dk1"/>
                </a:solidFill>
              </a:rPr>
              <a:t>Interactive </a:t>
            </a:r>
            <a:r>
              <a:rPr b="0" i="0" lang="en-PH" sz="1400" u="none" cap="none" strike="noStrike">
                <a:solidFill>
                  <a:srgbClr val="000000"/>
                </a:solidFill>
                <a:latin typeface="Arial"/>
                <a:ea typeface="Arial"/>
                <a:cs typeface="Arial"/>
                <a:sym typeface="Arial"/>
              </a:rPr>
              <a:t>Activity View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1abbf32d4f_1_0"/>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494" name="Google Shape;494;g11abbf32d4f_1_0"/>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495" name="Google Shape;495;g11abbf32d4f_1_0"/>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496" name="Google Shape;496;g11abbf32d4f_1_0"/>
          <p:cNvPicPr preferRelativeResize="0"/>
          <p:nvPr/>
        </p:nvPicPr>
        <p:blipFill rotWithShape="1">
          <a:blip r:embed="rId4">
            <a:alphaModFix/>
          </a:blip>
          <a:srcRect b="524" l="0" r="0" t="534"/>
          <a:stretch/>
        </p:blipFill>
        <p:spPr>
          <a:xfrm>
            <a:off x="6456469" y="1943536"/>
            <a:ext cx="5361071" cy="2970923"/>
          </a:xfrm>
          <a:prstGeom prst="rect">
            <a:avLst/>
          </a:prstGeom>
          <a:noFill/>
          <a:ln>
            <a:noFill/>
          </a:ln>
          <a:effectLst>
            <a:outerShdw blurRad="292100" rotWithShape="0" algn="tl" dir="2700000" dist="139700">
              <a:srgbClr val="333333">
                <a:alpha val="64709"/>
              </a:srgbClr>
            </a:outerShdw>
          </a:effectLst>
        </p:spPr>
      </p:pic>
      <p:sp>
        <p:nvSpPr>
          <p:cNvPr id="497" name="Google Shape;497;g11abbf32d4f_1_0"/>
          <p:cNvSpPr txBox="1"/>
          <p:nvPr/>
        </p:nvSpPr>
        <p:spPr>
          <a:xfrm>
            <a:off x="0" y="1198756"/>
            <a:ext cx="12192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498" name="Google Shape;498;g11abbf32d4f_1_0"/>
          <p:cNvSpPr txBox="1"/>
          <p:nvPr/>
        </p:nvSpPr>
        <p:spPr>
          <a:xfrm>
            <a:off x="30526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View Interactive Activity Response</a:t>
            </a:r>
            <a:endParaRPr/>
          </a:p>
        </p:txBody>
      </p:sp>
      <p:pic>
        <p:nvPicPr>
          <p:cNvPr id="499" name="Google Shape;499;g11abbf32d4f_1_0"/>
          <p:cNvPicPr preferRelativeResize="0"/>
          <p:nvPr/>
        </p:nvPicPr>
        <p:blipFill rotWithShape="1">
          <a:blip r:embed="rId5">
            <a:alphaModFix/>
          </a:blip>
          <a:srcRect b="28950" l="0" r="0" t="-256"/>
          <a:stretch/>
        </p:blipFill>
        <p:spPr>
          <a:xfrm>
            <a:off x="453081" y="1943536"/>
            <a:ext cx="5361070" cy="2970923"/>
          </a:xfrm>
          <a:prstGeom prst="rect">
            <a:avLst/>
          </a:prstGeom>
          <a:noFill/>
          <a:ln>
            <a:noFill/>
          </a:ln>
          <a:effectLst>
            <a:outerShdw blurRad="292100" rotWithShape="0" algn="tl" dir="2700000" dist="139700">
              <a:srgbClr val="333333">
                <a:alpha val="64709"/>
              </a:srgbClr>
            </a:outerShdw>
          </a:effectLst>
        </p:spPr>
      </p:pic>
      <p:sp>
        <p:nvSpPr>
          <p:cNvPr id="500" name="Google Shape;500;g11abbf32d4f_1_0"/>
          <p:cNvSpPr txBox="1"/>
          <p:nvPr/>
        </p:nvSpPr>
        <p:spPr>
          <a:xfrm>
            <a:off x="630861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Create </a:t>
            </a:r>
            <a:r>
              <a:rPr lang="en-PH"/>
              <a:t>Assignment </a:t>
            </a:r>
            <a:r>
              <a:rPr b="0" i="0" lang="en-PH" sz="1400" u="none" cap="none" strike="noStrike">
                <a:solidFill>
                  <a:srgbClr val="000000"/>
                </a:solidFill>
                <a:latin typeface="Arial"/>
                <a:ea typeface="Arial"/>
                <a:cs typeface="Arial"/>
                <a:sym typeface="Arial"/>
              </a:rPr>
              <a:t>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1abbf32d4f_1_11"/>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06" name="Google Shape;506;g11abbf32d4f_1_11"/>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07" name="Google Shape;507;g11abbf32d4f_1_11"/>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08" name="Google Shape;508;g11abbf32d4f_1_11"/>
          <p:cNvPicPr preferRelativeResize="0"/>
          <p:nvPr/>
        </p:nvPicPr>
        <p:blipFill rotWithShape="1">
          <a:blip r:embed="rId4">
            <a:alphaModFix/>
          </a:blip>
          <a:srcRect b="592" l="0" r="0" t="592"/>
          <a:stretch/>
        </p:blipFill>
        <p:spPr>
          <a:xfrm>
            <a:off x="453106" y="1943536"/>
            <a:ext cx="5361071" cy="2970923"/>
          </a:xfrm>
          <a:prstGeom prst="rect">
            <a:avLst/>
          </a:prstGeom>
          <a:noFill/>
          <a:ln>
            <a:noFill/>
          </a:ln>
          <a:effectLst>
            <a:outerShdw blurRad="292100" rotWithShape="0" algn="tl" dir="2700000" dist="139700">
              <a:srgbClr val="333333">
                <a:alpha val="64709"/>
              </a:srgbClr>
            </a:outerShdw>
          </a:effectLst>
        </p:spPr>
      </p:pic>
      <p:sp>
        <p:nvSpPr>
          <p:cNvPr id="509" name="Google Shape;509;g11abbf32d4f_1_11"/>
          <p:cNvSpPr txBox="1"/>
          <p:nvPr/>
        </p:nvSpPr>
        <p:spPr>
          <a:xfrm>
            <a:off x="0" y="1198756"/>
            <a:ext cx="12192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Instructor Pages</a:t>
            </a:r>
            <a:endParaRPr/>
          </a:p>
        </p:txBody>
      </p:sp>
      <p:sp>
        <p:nvSpPr>
          <p:cNvPr id="510" name="Google Shape;510;g11abbf32d4f_1_11"/>
          <p:cNvSpPr txBox="1"/>
          <p:nvPr/>
        </p:nvSpPr>
        <p:spPr>
          <a:xfrm>
            <a:off x="30526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Grade Assignment</a:t>
            </a:r>
            <a:r>
              <a:rPr lang="en-PH"/>
              <a:t> Drawer</a:t>
            </a:r>
            <a:endParaRPr/>
          </a:p>
        </p:txBody>
      </p:sp>
      <p:pic>
        <p:nvPicPr>
          <p:cNvPr id="511" name="Google Shape;511;g11abbf32d4f_1_11"/>
          <p:cNvPicPr preferRelativeResize="0"/>
          <p:nvPr/>
        </p:nvPicPr>
        <p:blipFill rotWithShape="1">
          <a:blip r:embed="rId5">
            <a:alphaModFix/>
          </a:blip>
          <a:srcRect b="3371" l="0" r="0" t="-1671"/>
          <a:stretch/>
        </p:blipFill>
        <p:spPr>
          <a:xfrm>
            <a:off x="6364278" y="1949143"/>
            <a:ext cx="5320832" cy="2959711"/>
          </a:xfrm>
          <a:prstGeom prst="rect">
            <a:avLst/>
          </a:prstGeom>
          <a:noFill/>
          <a:ln>
            <a:noFill/>
          </a:ln>
          <a:effectLst>
            <a:outerShdw blurRad="292100" rotWithShape="0" algn="tl" dir="2700000" dist="139700">
              <a:srgbClr val="333333">
                <a:alpha val="64709"/>
              </a:srgbClr>
            </a:outerShdw>
          </a:effectLst>
        </p:spPr>
      </p:pic>
      <p:sp>
        <p:nvSpPr>
          <p:cNvPr id="512" name="Google Shape;512;g11abbf32d4f_1_11"/>
          <p:cNvSpPr txBox="1"/>
          <p:nvPr/>
        </p:nvSpPr>
        <p:spPr>
          <a:xfrm>
            <a:off x="6229815" y="5210179"/>
            <a:ext cx="5589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solidFill>
                  <a:schemeClr val="dk1"/>
                </a:solidFill>
              </a:rPr>
              <a:t>Assignment </a:t>
            </a:r>
            <a:r>
              <a:rPr b="0" i="0" lang="en-PH" sz="1400" u="none" cap="none" strike="noStrike">
                <a:solidFill>
                  <a:srgbClr val="000000"/>
                </a:solidFill>
                <a:latin typeface="Arial"/>
                <a:ea typeface="Arial"/>
                <a:cs typeface="Arial"/>
                <a:sym typeface="Arial"/>
              </a:rPr>
              <a:t> View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0"/>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18" name="Google Shape;518;p40"/>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19" name="Google Shape;519;p40"/>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20" name="Google Shape;520;p40"/>
          <p:cNvPicPr preferRelativeResize="0"/>
          <p:nvPr/>
        </p:nvPicPr>
        <p:blipFill rotWithShape="1">
          <a:blip r:embed="rId4">
            <a:alphaModFix/>
          </a:blip>
          <a:srcRect b="0" l="0" r="0" t="0"/>
          <a:stretch/>
        </p:blipFill>
        <p:spPr>
          <a:xfrm>
            <a:off x="453106" y="1949120"/>
            <a:ext cx="5361070" cy="2959755"/>
          </a:xfrm>
          <a:prstGeom prst="rect">
            <a:avLst/>
          </a:prstGeom>
          <a:noFill/>
          <a:ln>
            <a:noFill/>
          </a:ln>
          <a:effectLst>
            <a:outerShdw blurRad="292100" rotWithShape="0" algn="tl" dir="2700000" dist="139700">
              <a:srgbClr val="333333">
                <a:alpha val="64705"/>
              </a:srgbClr>
            </a:outerShdw>
          </a:effectLst>
        </p:spPr>
      </p:pic>
      <p:pic>
        <p:nvPicPr>
          <p:cNvPr id="521" name="Google Shape;521;p40"/>
          <p:cNvPicPr preferRelativeResize="0"/>
          <p:nvPr/>
        </p:nvPicPr>
        <p:blipFill rotWithShape="1">
          <a:blip r:embed="rId5">
            <a:alphaModFix/>
          </a:blip>
          <a:srcRect b="0" l="0" r="0" t="0"/>
          <a:stretch/>
        </p:blipFill>
        <p:spPr>
          <a:xfrm>
            <a:off x="6364278" y="1958380"/>
            <a:ext cx="5320832" cy="2941237"/>
          </a:xfrm>
          <a:prstGeom prst="rect">
            <a:avLst/>
          </a:prstGeom>
          <a:noFill/>
          <a:ln>
            <a:noFill/>
          </a:ln>
          <a:effectLst>
            <a:outerShdw blurRad="292100" rotWithShape="0" algn="tl" dir="2700000" dist="139700">
              <a:srgbClr val="333333">
                <a:alpha val="64705"/>
              </a:srgbClr>
            </a:outerShdw>
          </a:effectLst>
        </p:spPr>
      </p:pic>
      <p:sp>
        <p:nvSpPr>
          <p:cNvPr id="522" name="Google Shape;522;p40"/>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Admin Pages</a:t>
            </a:r>
            <a:endParaRPr/>
          </a:p>
        </p:txBody>
      </p:sp>
      <p:sp>
        <p:nvSpPr>
          <p:cNvPr id="523" name="Google Shape;523;p40"/>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Dashboard</a:t>
            </a:r>
            <a:endParaRPr/>
          </a:p>
        </p:txBody>
      </p:sp>
      <p:sp>
        <p:nvSpPr>
          <p:cNvPr id="524" name="Google Shape;524;p40"/>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Students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1"/>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30" name="Google Shape;530;p41"/>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31" name="Google Shape;531;p41"/>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32" name="Google Shape;532;p41"/>
          <p:cNvPicPr preferRelativeResize="0"/>
          <p:nvPr/>
        </p:nvPicPr>
        <p:blipFill rotWithShape="1">
          <a:blip r:embed="rId4">
            <a:alphaModFix/>
          </a:blip>
          <a:srcRect b="0" l="0" r="0" t="0"/>
          <a:stretch/>
        </p:blipFill>
        <p:spPr>
          <a:xfrm>
            <a:off x="459833" y="1949120"/>
            <a:ext cx="5347614" cy="2959756"/>
          </a:xfrm>
          <a:prstGeom prst="rect">
            <a:avLst/>
          </a:prstGeom>
          <a:noFill/>
          <a:ln>
            <a:noFill/>
          </a:ln>
          <a:effectLst>
            <a:outerShdw blurRad="292100" rotWithShape="0" algn="tl" dir="2700000" dist="139700">
              <a:srgbClr val="333333">
                <a:alpha val="64705"/>
              </a:srgbClr>
            </a:outerShdw>
          </a:effectLst>
        </p:spPr>
      </p:pic>
      <p:pic>
        <p:nvPicPr>
          <p:cNvPr id="533" name="Google Shape;533;p41"/>
          <p:cNvPicPr preferRelativeResize="0"/>
          <p:nvPr/>
        </p:nvPicPr>
        <p:blipFill rotWithShape="1">
          <a:blip r:embed="rId5">
            <a:alphaModFix/>
          </a:blip>
          <a:srcRect b="0" l="0" r="0" t="0"/>
          <a:stretch/>
        </p:blipFill>
        <p:spPr>
          <a:xfrm>
            <a:off x="6364278" y="1963922"/>
            <a:ext cx="5320832" cy="2930152"/>
          </a:xfrm>
          <a:prstGeom prst="rect">
            <a:avLst/>
          </a:prstGeom>
          <a:noFill/>
          <a:ln>
            <a:noFill/>
          </a:ln>
          <a:effectLst>
            <a:outerShdw blurRad="292100" rotWithShape="0" algn="tl" dir="2700000" dist="139700">
              <a:srgbClr val="333333">
                <a:alpha val="64705"/>
              </a:srgbClr>
            </a:outerShdw>
          </a:effectLst>
        </p:spPr>
      </p:pic>
      <p:sp>
        <p:nvSpPr>
          <p:cNvPr id="534" name="Google Shape;534;p41"/>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Admin Pages</a:t>
            </a:r>
            <a:endParaRPr/>
          </a:p>
        </p:txBody>
      </p:sp>
      <p:sp>
        <p:nvSpPr>
          <p:cNvPr id="535" name="Google Shape;535;p41"/>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Add Student Page</a:t>
            </a:r>
            <a:endParaRPr/>
          </a:p>
        </p:txBody>
      </p:sp>
      <p:sp>
        <p:nvSpPr>
          <p:cNvPr id="536" name="Google Shape;536;p41"/>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Instructor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2"/>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42" name="Google Shape;542;p42"/>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43" name="Google Shape;543;p42"/>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44" name="Google Shape;544;p42"/>
          <p:cNvPicPr preferRelativeResize="0"/>
          <p:nvPr/>
        </p:nvPicPr>
        <p:blipFill rotWithShape="1">
          <a:blip r:embed="rId4">
            <a:alphaModFix/>
          </a:blip>
          <a:srcRect b="0" l="0" r="0" t="0"/>
          <a:stretch/>
        </p:blipFill>
        <p:spPr>
          <a:xfrm>
            <a:off x="459833" y="1952834"/>
            <a:ext cx="5347614" cy="2952328"/>
          </a:xfrm>
          <a:prstGeom prst="rect">
            <a:avLst/>
          </a:prstGeom>
          <a:noFill/>
          <a:ln>
            <a:noFill/>
          </a:ln>
          <a:effectLst>
            <a:outerShdw blurRad="292100" rotWithShape="0" algn="tl" dir="2700000" dist="139700">
              <a:srgbClr val="333333">
                <a:alpha val="64705"/>
              </a:srgbClr>
            </a:outerShdw>
          </a:effectLst>
        </p:spPr>
      </p:pic>
      <p:pic>
        <p:nvPicPr>
          <p:cNvPr id="545" name="Google Shape;545;p42"/>
          <p:cNvPicPr preferRelativeResize="0"/>
          <p:nvPr/>
        </p:nvPicPr>
        <p:blipFill rotWithShape="1">
          <a:blip r:embed="rId5">
            <a:alphaModFix/>
          </a:blip>
          <a:srcRect b="0" l="0" r="0" t="0"/>
          <a:stretch/>
        </p:blipFill>
        <p:spPr>
          <a:xfrm>
            <a:off x="6377631" y="1963922"/>
            <a:ext cx="5294126" cy="2930152"/>
          </a:xfrm>
          <a:prstGeom prst="rect">
            <a:avLst/>
          </a:prstGeom>
          <a:noFill/>
          <a:ln>
            <a:noFill/>
          </a:ln>
          <a:effectLst>
            <a:outerShdw blurRad="292100" rotWithShape="0" algn="tl" dir="2700000" dist="139700">
              <a:srgbClr val="333333">
                <a:alpha val="64705"/>
              </a:srgbClr>
            </a:outerShdw>
          </a:effectLst>
        </p:spPr>
      </p:pic>
      <p:sp>
        <p:nvSpPr>
          <p:cNvPr id="546" name="Google Shape;546;p42"/>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Admin Pages</a:t>
            </a:r>
            <a:endParaRPr/>
          </a:p>
        </p:txBody>
      </p:sp>
      <p:sp>
        <p:nvSpPr>
          <p:cNvPr id="547" name="Google Shape;547;p42"/>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Add Instructor Page</a:t>
            </a:r>
            <a:endParaRPr/>
          </a:p>
        </p:txBody>
      </p:sp>
      <p:sp>
        <p:nvSpPr>
          <p:cNvPr id="548" name="Google Shape;548;p42"/>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List of Courses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3"/>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54" name="Google Shape;554;p43"/>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55" name="Google Shape;555;p43"/>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56" name="Google Shape;556;p43"/>
          <p:cNvPicPr preferRelativeResize="0"/>
          <p:nvPr/>
        </p:nvPicPr>
        <p:blipFill rotWithShape="1">
          <a:blip r:embed="rId4">
            <a:alphaModFix/>
          </a:blip>
          <a:srcRect b="592" l="0" r="0" t="592"/>
          <a:stretch/>
        </p:blipFill>
        <p:spPr>
          <a:xfrm>
            <a:off x="466543" y="1952834"/>
            <a:ext cx="5334191" cy="2952327"/>
          </a:xfrm>
          <a:prstGeom prst="rect">
            <a:avLst/>
          </a:prstGeom>
          <a:noFill/>
          <a:ln>
            <a:noFill/>
          </a:ln>
          <a:effectLst>
            <a:outerShdw blurRad="292100" rotWithShape="0" algn="tl" dir="2700000" dist="139700">
              <a:srgbClr val="333333">
                <a:alpha val="64709"/>
              </a:srgbClr>
            </a:outerShdw>
          </a:effectLst>
        </p:spPr>
      </p:pic>
      <p:pic>
        <p:nvPicPr>
          <p:cNvPr id="557" name="Google Shape;557;p43"/>
          <p:cNvPicPr preferRelativeResize="0"/>
          <p:nvPr/>
        </p:nvPicPr>
        <p:blipFill rotWithShape="1">
          <a:blip r:embed="rId5">
            <a:alphaModFix/>
          </a:blip>
          <a:srcRect b="49691" l="0" r="0" t="-1079"/>
          <a:stretch/>
        </p:blipFill>
        <p:spPr>
          <a:xfrm>
            <a:off x="6377644" y="1963910"/>
            <a:ext cx="5294125" cy="2930152"/>
          </a:xfrm>
          <a:prstGeom prst="rect">
            <a:avLst/>
          </a:prstGeom>
          <a:noFill/>
          <a:ln>
            <a:noFill/>
          </a:ln>
          <a:effectLst>
            <a:outerShdw blurRad="292100" rotWithShape="0" algn="tl" dir="2700000" dist="139700">
              <a:srgbClr val="333333">
                <a:alpha val="64705"/>
              </a:srgbClr>
            </a:outerShdw>
          </a:effectLst>
        </p:spPr>
      </p:pic>
      <p:sp>
        <p:nvSpPr>
          <p:cNvPr id="558" name="Google Shape;558;p43"/>
          <p:cNvSpPr txBox="1"/>
          <p:nvPr/>
        </p:nvSpPr>
        <p:spPr>
          <a:xfrm>
            <a:off x="0" y="1198756"/>
            <a:ext cx="1219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Admin Pages</a:t>
            </a:r>
            <a:endParaRPr/>
          </a:p>
        </p:txBody>
      </p:sp>
      <p:sp>
        <p:nvSpPr>
          <p:cNvPr id="559" name="Google Shape;559;p43"/>
          <p:cNvSpPr txBox="1"/>
          <p:nvPr/>
        </p:nvSpPr>
        <p:spPr>
          <a:xfrm>
            <a:off x="305265" y="5196052"/>
            <a:ext cx="565675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Course View</a:t>
            </a:r>
            <a:endParaRPr/>
          </a:p>
        </p:txBody>
      </p:sp>
      <p:sp>
        <p:nvSpPr>
          <p:cNvPr id="560" name="Google Shape;560;p43"/>
          <p:cNvSpPr txBox="1"/>
          <p:nvPr/>
        </p:nvSpPr>
        <p:spPr>
          <a:xfrm>
            <a:off x="6229815" y="5210179"/>
            <a:ext cx="55897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Activities List Page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1abbf32d4f_0_5"/>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66" name="Google Shape;566;g11abbf32d4f_0_5"/>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67" name="Google Shape;567;g11abbf32d4f_0_5"/>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68" name="Google Shape;568;g11abbf32d4f_0_5"/>
          <p:cNvPicPr preferRelativeResize="0"/>
          <p:nvPr/>
        </p:nvPicPr>
        <p:blipFill rotWithShape="1">
          <a:blip r:embed="rId4">
            <a:alphaModFix/>
          </a:blip>
          <a:srcRect b="31214" l="0" r="0" t="-1360"/>
          <a:stretch/>
        </p:blipFill>
        <p:spPr>
          <a:xfrm>
            <a:off x="466543" y="1952834"/>
            <a:ext cx="5334191" cy="2952328"/>
          </a:xfrm>
          <a:prstGeom prst="rect">
            <a:avLst/>
          </a:prstGeom>
          <a:noFill/>
          <a:ln>
            <a:noFill/>
          </a:ln>
          <a:effectLst>
            <a:outerShdw blurRad="292100" rotWithShape="0" algn="tl" dir="2700000" dist="139700">
              <a:srgbClr val="333333">
                <a:alpha val="64709"/>
              </a:srgbClr>
            </a:outerShdw>
          </a:effectLst>
        </p:spPr>
      </p:pic>
      <p:pic>
        <p:nvPicPr>
          <p:cNvPr id="569" name="Google Shape;569;g11abbf32d4f_0_5"/>
          <p:cNvPicPr preferRelativeResize="0"/>
          <p:nvPr/>
        </p:nvPicPr>
        <p:blipFill rotWithShape="1">
          <a:blip r:embed="rId5">
            <a:alphaModFix/>
          </a:blip>
          <a:srcRect b="8402" l="0" r="0" t="-1253"/>
          <a:stretch/>
        </p:blipFill>
        <p:spPr>
          <a:xfrm>
            <a:off x="6377644" y="1963910"/>
            <a:ext cx="5294125" cy="2930151"/>
          </a:xfrm>
          <a:prstGeom prst="rect">
            <a:avLst/>
          </a:prstGeom>
          <a:noFill/>
          <a:ln>
            <a:noFill/>
          </a:ln>
          <a:effectLst>
            <a:outerShdw blurRad="292100" rotWithShape="0" algn="tl" dir="2700000" dist="139700">
              <a:srgbClr val="333333">
                <a:alpha val="64709"/>
              </a:srgbClr>
            </a:outerShdw>
          </a:effectLst>
        </p:spPr>
      </p:pic>
      <p:sp>
        <p:nvSpPr>
          <p:cNvPr id="570" name="Google Shape;570;g11abbf32d4f_0_5"/>
          <p:cNvSpPr txBox="1"/>
          <p:nvPr/>
        </p:nvSpPr>
        <p:spPr>
          <a:xfrm>
            <a:off x="0" y="1198756"/>
            <a:ext cx="12192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Admin Pages</a:t>
            </a:r>
            <a:endParaRPr/>
          </a:p>
        </p:txBody>
      </p:sp>
      <p:sp>
        <p:nvSpPr>
          <p:cNvPr id="571" name="Google Shape;571;g11abbf32d4f_0_5"/>
          <p:cNvSpPr txBox="1"/>
          <p:nvPr/>
        </p:nvSpPr>
        <p:spPr>
          <a:xfrm>
            <a:off x="30526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Quiz View</a:t>
            </a:r>
            <a:endParaRPr/>
          </a:p>
        </p:txBody>
      </p:sp>
      <p:sp>
        <p:nvSpPr>
          <p:cNvPr id="572" name="Google Shape;572;g11abbf32d4f_0_5"/>
          <p:cNvSpPr txBox="1"/>
          <p:nvPr/>
        </p:nvSpPr>
        <p:spPr>
          <a:xfrm>
            <a:off x="6229815" y="5210179"/>
            <a:ext cx="5589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Assignment 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1abbf32d4f_0_16"/>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578" name="Google Shape;578;g11abbf32d4f_0_16"/>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79" name="Google Shape;579;g11abbf32d4f_0_16"/>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80" name="Google Shape;580;g11abbf32d4f_0_16"/>
          <p:cNvPicPr preferRelativeResize="0"/>
          <p:nvPr/>
        </p:nvPicPr>
        <p:blipFill rotWithShape="1">
          <a:blip r:embed="rId4">
            <a:alphaModFix/>
          </a:blip>
          <a:srcRect b="38070" l="0" r="0" t="-726"/>
          <a:stretch/>
        </p:blipFill>
        <p:spPr>
          <a:xfrm>
            <a:off x="466543" y="1952834"/>
            <a:ext cx="5334191" cy="2952328"/>
          </a:xfrm>
          <a:prstGeom prst="rect">
            <a:avLst/>
          </a:prstGeom>
          <a:noFill/>
          <a:ln>
            <a:noFill/>
          </a:ln>
          <a:effectLst>
            <a:outerShdw blurRad="292100" rotWithShape="0" algn="tl" dir="2700000" dist="139700">
              <a:srgbClr val="333333">
                <a:alpha val="64709"/>
              </a:srgbClr>
            </a:outerShdw>
          </a:effectLst>
        </p:spPr>
      </p:pic>
      <p:sp>
        <p:nvSpPr>
          <p:cNvPr id="581" name="Google Shape;581;g11abbf32d4f_0_16"/>
          <p:cNvSpPr txBox="1"/>
          <p:nvPr/>
        </p:nvSpPr>
        <p:spPr>
          <a:xfrm>
            <a:off x="0" y="1198756"/>
            <a:ext cx="12192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2800" u="none" cap="none" strike="noStrike">
                <a:solidFill>
                  <a:srgbClr val="000000"/>
                </a:solidFill>
                <a:latin typeface="Arial"/>
                <a:ea typeface="Arial"/>
                <a:cs typeface="Arial"/>
                <a:sym typeface="Arial"/>
              </a:rPr>
              <a:t>Admin Pages</a:t>
            </a:r>
            <a:endParaRPr/>
          </a:p>
        </p:txBody>
      </p:sp>
      <p:sp>
        <p:nvSpPr>
          <p:cNvPr id="582" name="Google Shape;582;g11abbf32d4f_0_16"/>
          <p:cNvSpPr txBox="1"/>
          <p:nvPr/>
        </p:nvSpPr>
        <p:spPr>
          <a:xfrm>
            <a:off x="305265" y="5196052"/>
            <a:ext cx="5656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PH"/>
              <a:t>Interactive 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b817588526_1_0"/>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Statement of the Problem</a:t>
            </a:r>
            <a:endParaRPr b="1" i="1" sz="4000" u="none" cap="none" strike="noStrike">
              <a:solidFill>
                <a:schemeClr val="dk1"/>
              </a:solidFill>
              <a:latin typeface="Arial"/>
              <a:ea typeface="Arial"/>
              <a:cs typeface="Arial"/>
              <a:sym typeface="Arial"/>
            </a:endParaRPr>
          </a:p>
        </p:txBody>
      </p:sp>
      <p:sp>
        <p:nvSpPr>
          <p:cNvPr id="124" name="Google Shape;124;gb817588526_1_0"/>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gb817588526_1_0"/>
          <p:cNvSpPr txBox="1"/>
          <p:nvPr/>
        </p:nvSpPr>
        <p:spPr>
          <a:xfrm>
            <a:off x="342900" y="2008414"/>
            <a:ext cx="114987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   What will be the evaluation of the proposed mobile application in terms of:</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3.1. Functionality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3.2. Reliability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3.3. Usability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3.4. Performance efficiency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3.5. Compatibility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3.6. Security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3.7. Maintainability</a:t>
            </a:r>
            <a:endParaRPr b="0" i="0" sz="20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3.8. Portability</a:t>
            </a:r>
            <a:endParaRPr b="0" i="0" sz="2000" u="none" cap="none" strike="noStrike">
              <a:solidFill>
                <a:schemeClr val="dk1"/>
              </a:solidFill>
              <a:latin typeface="Arial"/>
              <a:ea typeface="Arial"/>
              <a:cs typeface="Arial"/>
              <a:sym typeface="Arial"/>
            </a:endParaRPr>
          </a:p>
        </p:txBody>
      </p:sp>
      <p:sp>
        <p:nvSpPr>
          <p:cNvPr id="126" name="Google Shape;126;gb817588526_1_0"/>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gb817588526_1_0"/>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28" name="Google Shape;128;gb817588526_1_0"/>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129" name="Google Shape;129;gb817588526_1_0"/>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130" name="Google Shape;130;gb817588526_1_0"/>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4"/>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588" name="Google Shape;588;p44"/>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589" name="Google Shape;589;p44"/>
          <p:cNvPicPr preferRelativeResize="0"/>
          <p:nvPr/>
        </p:nvPicPr>
        <p:blipFill rotWithShape="1">
          <a:blip r:embed="rId4">
            <a:alphaModFix/>
          </a:blip>
          <a:srcRect b="0" l="4685" r="8008" t="0"/>
          <a:stretch/>
        </p:blipFill>
        <p:spPr>
          <a:xfrm>
            <a:off x="579657" y="1051560"/>
            <a:ext cx="3204550" cy="4754880"/>
          </a:xfrm>
          <a:prstGeom prst="rect">
            <a:avLst/>
          </a:prstGeom>
          <a:noFill/>
          <a:ln>
            <a:noFill/>
          </a:ln>
          <a:effectLst>
            <a:outerShdw blurRad="292100" rotWithShape="0" algn="tl" dir="2700000" dist="139700">
              <a:srgbClr val="333333">
                <a:alpha val="64705"/>
              </a:srgbClr>
            </a:outerShdw>
          </a:effectLst>
        </p:spPr>
      </p:pic>
      <p:pic>
        <p:nvPicPr>
          <p:cNvPr id="590" name="Google Shape;590;p44"/>
          <p:cNvPicPr preferRelativeResize="0"/>
          <p:nvPr/>
        </p:nvPicPr>
        <p:blipFill rotWithShape="1">
          <a:blip r:embed="rId5">
            <a:alphaModFix/>
          </a:blip>
          <a:srcRect b="0" l="1978" r="8887" t="0"/>
          <a:stretch/>
        </p:blipFill>
        <p:spPr>
          <a:xfrm>
            <a:off x="4387636" y="1051560"/>
            <a:ext cx="3209544" cy="4754880"/>
          </a:xfrm>
          <a:prstGeom prst="rect">
            <a:avLst/>
          </a:prstGeom>
          <a:noFill/>
          <a:ln>
            <a:noFill/>
          </a:ln>
          <a:effectLst>
            <a:outerShdw blurRad="292100" rotWithShape="0" algn="tl" dir="2700000" dist="139700">
              <a:srgbClr val="333333">
                <a:alpha val="64705"/>
              </a:srgbClr>
            </a:outerShdw>
          </a:effectLst>
        </p:spPr>
      </p:pic>
      <p:pic>
        <p:nvPicPr>
          <p:cNvPr id="591" name="Google Shape;591;p44"/>
          <p:cNvPicPr preferRelativeResize="0"/>
          <p:nvPr/>
        </p:nvPicPr>
        <p:blipFill rotWithShape="1">
          <a:blip r:embed="rId6">
            <a:alphaModFix/>
          </a:blip>
          <a:srcRect b="3512" l="4520" r="7372" t="0"/>
          <a:stretch/>
        </p:blipFill>
        <p:spPr>
          <a:xfrm>
            <a:off x="8200609" y="1051560"/>
            <a:ext cx="3209544" cy="4754880"/>
          </a:xfrm>
          <a:prstGeom prst="rect">
            <a:avLst/>
          </a:prstGeom>
          <a:noFill/>
          <a:ln>
            <a:noFill/>
          </a:ln>
          <a:effectLst>
            <a:outerShdw blurRad="292100" rotWithShape="0" algn="tl" dir="2700000" dist="139700">
              <a:srgbClr val="333333">
                <a:alpha val="64705"/>
              </a:srgbClr>
            </a:outerShdw>
          </a:effectLst>
        </p:spPr>
      </p:pic>
      <p:sp>
        <p:nvSpPr>
          <p:cNvPr id="592" name="Google Shape;592;p44"/>
          <p:cNvSpPr txBox="1"/>
          <p:nvPr/>
        </p:nvSpPr>
        <p:spPr>
          <a:xfrm>
            <a:off x="0" y="524109"/>
            <a:ext cx="121920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PH" sz="1800" u="none" cap="none" strike="noStrike">
                <a:solidFill>
                  <a:srgbClr val="000000"/>
                </a:solidFill>
                <a:latin typeface="Arial"/>
                <a:ea typeface="Arial"/>
                <a:cs typeface="Arial"/>
                <a:sym typeface="Arial"/>
              </a:rPr>
              <a:t>Email</a:t>
            </a:r>
            <a:endParaRPr/>
          </a:p>
        </p:txBody>
      </p:sp>
      <p:sp>
        <p:nvSpPr>
          <p:cNvPr id="593" name="Google Shape;593;p44"/>
          <p:cNvSpPr txBox="1"/>
          <p:nvPr/>
        </p:nvSpPr>
        <p:spPr>
          <a:xfrm>
            <a:off x="579657" y="6032810"/>
            <a:ext cx="32045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Instructor</a:t>
            </a:r>
            <a:endParaRPr/>
          </a:p>
        </p:txBody>
      </p:sp>
      <p:sp>
        <p:nvSpPr>
          <p:cNvPr id="594" name="Google Shape;594;p44"/>
          <p:cNvSpPr txBox="1"/>
          <p:nvPr/>
        </p:nvSpPr>
        <p:spPr>
          <a:xfrm>
            <a:off x="4387636" y="5994948"/>
            <a:ext cx="32045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Student</a:t>
            </a:r>
            <a:endParaRPr/>
          </a:p>
        </p:txBody>
      </p:sp>
      <p:sp>
        <p:nvSpPr>
          <p:cNvPr id="595" name="Google Shape;595;p44"/>
          <p:cNvSpPr txBox="1"/>
          <p:nvPr/>
        </p:nvSpPr>
        <p:spPr>
          <a:xfrm>
            <a:off x="8205603" y="5964559"/>
            <a:ext cx="32045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1400" u="none" cap="none" strike="noStrike">
                <a:solidFill>
                  <a:srgbClr val="000000"/>
                </a:solidFill>
                <a:latin typeface="Arial"/>
                <a:ea typeface="Arial"/>
                <a:cs typeface="Arial"/>
                <a:sym typeface="Arial"/>
              </a:rPr>
              <a:t>Forgot Password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5"/>
          <p:cNvSpPr txBox="1"/>
          <p:nvPr/>
        </p:nvSpPr>
        <p:spPr>
          <a:xfrm>
            <a:off x="2189588" y="3075077"/>
            <a:ext cx="7812823"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Task Management</a:t>
            </a:r>
            <a:endParaRPr b="1" i="0" sz="4000" u="none" cap="none" strike="noStrike">
              <a:solidFill>
                <a:schemeClr val="dk1"/>
              </a:solidFill>
              <a:latin typeface="Arial"/>
              <a:ea typeface="Arial"/>
              <a:cs typeface="Arial"/>
              <a:sym typeface="Arial"/>
            </a:endParaRPr>
          </a:p>
        </p:txBody>
      </p:sp>
      <p:sp>
        <p:nvSpPr>
          <p:cNvPr id="601" name="Google Shape;601;p45"/>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602" name="Google Shape;602;p45"/>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603" name="Google Shape;603;p45"/>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6"/>
          <p:cNvSpPr txBox="1"/>
          <p:nvPr/>
        </p:nvSpPr>
        <p:spPr>
          <a:xfrm>
            <a:off x="1" y="365329"/>
            <a:ext cx="12192000"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PH" sz="2000" u="none" cap="none" strike="noStrike">
                <a:solidFill>
                  <a:schemeClr val="dk1"/>
                </a:solidFill>
                <a:latin typeface="Arial"/>
                <a:ea typeface="Arial"/>
                <a:cs typeface="Arial"/>
                <a:sym typeface="Arial"/>
              </a:rPr>
              <a:t>Current Board</a:t>
            </a:r>
            <a:endParaRPr b="1" i="0" sz="2000" u="none" cap="none" strike="noStrike">
              <a:solidFill>
                <a:schemeClr val="dk1"/>
              </a:solidFill>
              <a:latin typeface="Arial"/>
              <a:ea typeface="Arial"/>
              <a:cs typeface="Arial"/>
              <a:sym typeface="Arial"/>
            </a:endParaRPr>
          </a:p>
        </p:txBody>
      </p:sp>
      <p:sp>
        <p:nvSpPr>
          <p:cNvPr id="609" name="Google Shape;609;p46"/>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610" name="Google Shape;610;p46"/>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611" name="Google Shape;611;p46"/>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612" name="Google Shape;612;p46"/>
          <p:cNvPicPr preferRelativeResize="0"/>
          <p:nvPr/>
        </p:nvPicPr>
        <p:blipFill rotWithShape="1">
          <a:blip r:embed="rId4">
            <a:alphaModFix/>
          </a:blip>
          <a:srcRect b="1510" l="0" r="6039" t="18601"/>
          <a:stretch/>
        </p:blipFill>
        <p:spPr>
          <a:xfrm>
            <a:off x="1068497" y="935889"/>
            <a:ext cx="10055005" cy="51869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7"/>
          <p:cNvSpPr txBox="1"/>
          <p:nvPr/>
        </p:nvSpPr>
        <p:spPr>
          <a:xfrm>
            <a:off x="1" y="365329"/>
            <a:ext cx="12192000"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PH" sz="2000" u="none" cap="none" strike="noStrike">
                <a:solidFill>
                  <a:schemeClr val="dk1"/>
                </a:solidFill>
                <a:latin typeface="Arial"/>
                <a:ea typeface="Arial"/>
                <a:cs typeface="Arial"/>
                <a:sym typeface="Arial"/>
              </a:rPr>
              <a:t>Target Dates</a:t>
            </a:r>
            <a:endParaRPr b="1" i="0" sz="2000" u="none" cap="none" strike="noStrike">
              <a:solidFill>
                <a:schemeClr val="dk1"/>
              </a:solidFill>
              <a:latin typeface="Arial"/>
              <a:ea typeface="Arial"/>
              <a:cs typeface="Arial"/>
              <a:sym typeface="Arial"/>
            </a:endParaRPr>
          </a:p>
        </p:txBody>
      </p:sp>
      <p:sp>
        <p:nvSpPr>
          <p:cNvPr id="618" name="Google Shape;618;p47"/>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619" name="Google Shape;619;p47"/>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620" name="Google Shape;620;p47"/>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621" name="Google Shape;621;p47"/>
          <p:cNvPicPr preferRelativeResize="0"/>
          <p:nvPr/>
        </p:nvPicPr>
        <p:blipFill rotWithShape="1">
          <a:blip r:embed="rId4">
            <a:alphaModFix/>
          </a:blip>
          <a:srcRect b="0" l="1470" r="1469" t="0"/>
          <a:stretch/>
        </p:blipFill>
        <p:spPr>
          <a:xfrm>
            <a:off x="1068497" y="935889"/>
            <a:ext cx="10055005" cy="51869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nvSpPr>
        <p:spPr>
          <a:xfrm>
            <a:off x="0" y="911739"/>
            <a:ext cx="12192000"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PH" sz="2000" u="none" cap="none" strike="noStrike">
                <a:solidFill>
                  <a:schemeClr val="dk1"/>
                </a:solidFill>
                <a:latin typeface="Arial"/>
                <a:ea typeface="Arial"/>
                <a:cs typeface="Arial"/>
                <a:sym typeface="Arial"/>
              </a:rPr>
              <a:t>Challenges</a:t>
            </a:r>
            <a:endParaRPr b="1" i="0" sz="2000" u="none" cap="none" strike="noStrike">
              <a:solidFill>
                <a:schemeClr val="dk1"/>
              </a:solidFill>
              <a:latin typeface="Arial"/>
              <a:ea typeface="Arial"/>
              <a:cs typeface="Arial"/>
              <a:sym typeface="Arial"/>
            </a:endParaRPr>
          </a:p>
        </p:txBody>
      </p:sp>
      <p:sp>
        <p:nvSpPr>
          <p:cNvPr id="627" name="Google Shape;627;p48"/>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628" name="Google Shape;628;p48"/>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629" name="Google Shape;629;p48"/>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
        <p:nvSpPr>
          <p:cNvPr id="630" name="Google Shape;630;p48"/>
          <p:cNvSpPr/>
          <p:nvPr/>
        </p:nvSpPr>
        <p:spPr>
          <a:xfrm>
            <a:off x="2564780" y="1996066"/>
            <a:ext cx="3111190" cy="2698595"/>
          </a:xfrm>
          <a:prstGeom prst="wedgeRoundRectCallout">
            <a:avLst>
              <a:gd fmla="val -20833" name="adj1"/>
              <a:gd fmla="val 62500" name="adj2"/>
              <a:gd fmla="val 0" name="adj3"/>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PH" sz="1400" u="none" cap="none" strike="noStrike">
                <a:solidFill>
                  <a:schemeClr val="lt1"/>
                </a:solidFill>
                <a:latin typeface="Arial"/>
                <a:ea typeface="Arial"/>
                <a:cs typeface="Arial"/>
                <a:sym typeface="Arial"/>
              </a:rPr>
              <a:t>The researchers can’t find any preschool institution to be a beneficiary of the system</a:t>
            </a:r>
            <a:endParaRPr/>
          </a:p>
        </p:txBody>
      </p:sp>
      <p:sp>
        <p:nvSpPr>
          <p:cNvPr id="631" name="Google Shape;631;p48"/>
          <p:cNvSpPr/>
          <p:nvPr/>
        </p:nvSpPr>
        <p:spPr>
          <a:xfrm>
            <a:off x="6449562" y="1996066"/>
            <a:ext cx="3111190" cy="2698595"/>
          </a:xfrm>
          <a:prstGeom prst="wedgeRoundRectCallout">
            <a:avLst>
              <a:gd fmla="val -20833" name="adj1"/>
              <a:gd fmla="val 62500" name="adj2"/>
              <a:gd fmla="val 0" name="adj3"/>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PH" sz="1400" u="none" cap="none" strike="noStrike">
                <a:solidFill>
                  <a:schemeClr val="lt1"/>
                </a:solidFill>
                <a:latin typeface="Arial"/>
                <a:ea typeface="Arial"/>
                <a:cs typeface="Arial"/>
                <a:sym typeface="Arial"/>
              </a:rPr>
              <a:t>The researchers don’t get enough feedback and criticism about their papers.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Scope</a:t>
            </a:r>
            <a:endParaRPr b="1" i="1" sz="4000" u="none" cap="none" strike="noStrike">
              <a:solidFill>
                <a:schemeClr val="dk1"/>
              </a:solidFill>
              <a:latin typeface="Arial"/>
              <a:ea typeface="Arial"/>
              <a:cs typeface="Arial"/>
              <a:sym typeface="Arial"/>
            </a:endParaRPr>
          </a:p>
        </p:txBody>
      </p:sp>
      <p:sp>
        <p:nvSpPr>
          <p:cNvPr id="136" name="Google Shape;136;p6"/>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6"/>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6"/>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39" name="Google Shape;139;p6"/>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141" name="Google Shape;141;p6"/>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grpSp>
        <p:nvGrpSpPr>
          <p:cNvPr id="142" name="Google Shape;142;p6"/>
          <p:cNvGrpSpPr/>
          <p:nvPr/>
        </p:nvGrpSpPr>
        <p:grpSpPr>
          <a:xfrm>
            <a:off x="1406000" y="1619456"/>
            <a:ext cx="8008393" cy="1160583"/>
            <a:chOff x="1406000" y="1619456"/>
            <a:chExt cx="8008393" cy="1160583"/>
          </a:xfrm>
        </p:grpSpPr>
        <p:sp>
          <p:nvSpPr>
            <p:cNvPr id="143" name="Google Shape;143;p6"/>
            <p:cNvSpPr/>
            <p:nvPr/>
          </p:nvSpPr>
          <p:spPr>
            <a:xfrm>
              <a:off x="1406000" y="1619456"/>
              <a:ext cx="2833284" cy="1160583"/>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9CB9C"/>
            </a:solidFill>
            <a:ln>
              <a:noFill/>
            </a:ln>
          </p:spPr>
          <p:txBody>
            <a:bodyPr anchorCtr="0" anchor="ctr" bIns="91425" lIns="91425" spcFirstLastPara="1" rIns="91425" wrap="square" tIns="91425">
              <a:noAutofit/>
            </a:bodyPr>
            <a:lstStyle/>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For Microenterprise Preschools</a:t>
              </a:r>
              <a:endParaRPr b="1" i="0" sz="1400" u="none" cap="none" strike="noStrike">
                <a:solidFill>
                  <a:schemeClr val="dk1"/>
                </a:solidFill>
                <a:latin typeface="Arial"/>
                <a:ea typeface="Arial"/>
                <a:cs typeface="Arial"/>
                <a:sym typeface="Arial"/>
              </a:endParaRPr>
            </a:p>
          </p:txBody>
        </p:sp>
        <p:sp>
          <p:nvSpPr>
            <p:cNvPr id="144" name="Google Shape;144;p6"/>
            <p:cNvSpPr/>
            <p:nvPr/>
          </p:nvSpPr>
          <p:spPr>
            <a:xfrm>
              <a:off x="3993555" y="1619456"/>
              <a:ext cx="2834620"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PH" sz="1500" u="none" cap="none" strike="noStrike">
                  <a:solidFill>
                    <a:schemeClr val="dk1"/>
                  </a:solidFill>
                  <a:latin typeface="Arial"/>
                  <a:ea typeface="Arial"/>
                  <a:cs typeface="Arial"/>
                  <a:sym typeface="Arial"/>
                </a:rPr>
                <a:t>Accounts: Student </a:t>
              </a:r>
              <a:endParaRPr b="1" i="0" sz="15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PH" sz="1500" u="none" cap="none" strike="noStrike">
                  <a:solidFill>
                    <a:schemeClr val="dk1"/>
                  </a:solidFill>
                  <a:latin typeface="Arial"/>
                  <a:ea typeface="Arial"/>
                  <a:cs typeface="Arial"/>
                  <a:sym typeface="Arial"/>
                </a:rPr>
                <a:t>and/or Parent, </a:t>
              </a:r>
              <a:endParaRPr b="1" i="0" sz="15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PH" sz="1500" u="none" cap="none" strike="noStrike">
                  <a:solidFill>
                    <a:schemeClr val="dk1"/>
                  </a:solidFill>
                  <a:latin typeface="Arial"/>
                  <a:ea typeface="Arial"/>
                  <a:cs typeface="Arial"/>
                  <a:sym typeface="Arial"/>
                </a:rPr>
                <a:t>Teacher, Administrator</a:t>
              </a:r>
              <a:endParaRPr b="1" i="0" sz="1500" u="none" cap="none" strike="noStrike">
                <a:solidFill>
                  <a:schemeClr val="dk1"/>
                </a:solidFill>
                <a:latin typeface="Arial"/>
                <a:ea typeface="Arial"/>
                <a:cs typeface="Arial"/>
                <a:sym typeface="Arial"/>
              </a:endParaRPr>
            </a:p>
          </p:txBody>
        </p:sp>
        <p:sp>
          <p:nvSpPr>
            <p:cNvPr id="145" name="Google Shape;145;p6"/>
            <p:cNvSpPr/>
            <p:nvPr/>
          </p:nvSpPr>
          <p:spPr>
            <a:xfrm>
              <a:off x="6579773" y="1619456"/>
              <a:ext cx="2834620"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6B26B"/>
            </a:solidFill>
            <a:ln>
              <a:noFill/>
            </a:ln>
          </p:spPr>
          <p:txBody>
            <a:bodyPr anchorCtr="0" anchor="ctr" bIns="91425" lIns="91425" spcFirstLastPara="1" rIns="91425" wrap="square" tIns="91425">
              <a:noAutofit/>
            </a:bodyPr>
            <a:lstStyle/>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Username policy</a:t>
              </a:r>
              <a:endParaRPr b="1" i="0" sz="1400" u="none" cap="none" strike="noStrike">
                <a:solidFill>
                  <a:schemeClr val="dk1"/>
                </a:solidFill>
                <a:latin typeface="Arial"/>
                <a:ea typeface="Arial"/>
                <a:cs typeface="Arial"/>
                <a:sym typeface="Arial"/>
              </a:endParaRPr>
            </a:p>
          </p:txBody>
        </p:sp>
      </p:grpSp>
      <p:grpSp>
        <p:nvGrpSpPr>
          <p:cNvPr id="146" name="Google Shape;146;p6"/>
          <p:cNvGrpSpPr/>
          <p:nvPr/>
        </p:nvGrpSpPr>
        <p:grpSpPr>
          <a:xfrm>
            <a:off x="1447894" y="3207203"/>
            <a:ext cx="7924605" cy="1164845"/>
            <a:chOff x="1447894" y="3207203"/>
            <a:chExt cx="7924605" cy="1164845"/>
          </a:xfrm>
        </p:grpSpPr>
        <p:sp>
          <p:nvSpPr>
            <p:cNvPr id="147" name="Google Shape;147;p6"/>
            <p:cNvSpPr/>
            <p:nvPr/>
          </p:nvSpPr>
          <p:spPr>
            <a:xfrm>
              <a:off x="6537879" y="3211462"/>
              <a:ext cx="2834620"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6B26B"/>
            </a:solidFill>
            <a:ln>
              <a:noFill/>
            </a:ln>
          </p:spPr>
          <p:txBody>
            <a:bodyPr anchorCtr="0" anchor="ctr" bIns="91425" lIns="91425" spcFirstLastPara="1" rIns="91425" wrap="square" tIns="91425">
              <a:noAutofit/>
            </a:bodyPr>
            <a:lstStyle/>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Chatroom for parent-teacher consultation</a:t>
              </a:r>
              <a:endParaRPr b="1" i="0" sz="1400" u="none" cap="none" strike="noStrike">
                <a:solidFill>
                  <a:schemeClr val="dk1"/>
                </a:solidFill>
                <a:latin typeface="Arial"/>
                <a:ea typeface="Arial"/>
                <a:cs typeface="Arial"/>
                <a:sym typeface="Arial"/>
              </a:endParaRPr>
            </a:p>
          </p:txBody>
        </p:sp>
        <p:sp>
          <p:nvSpPr>
            <p:cNvPr id="148" name="Google Shape;148;p6"/>
            <p:cNvSpPr/>
            <p:nvPr/>
          </p:nvSpPr>
          <p:spPr>
            <a:xfrm>
              <a:off x="1447894" y="3211465"/>
              <a:ext cx="2834620"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E69138"/>
            </a:solidFill>
            <a:ln>
              <a:noFill/>
            </a:ln>
          </p:spPr>
          <p:txBody>
            <a:bodyPr anchorCtr="0" anchor="ctr" bIns="91425" lIns="91425" spcFirstLastPara="1" rIns="91425" wrap="square" tIns="91425">
              <a:noAutofit/>
            </a:bodyPr>
            <a:lstStyle/>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Audio and video</a:t>
              </a:r>
              <a:endParaRPr b="1" i="0" sz="1400" u="none" cap="none" strike="noStrike">
                <a:solidFill>
                  <a:schemeClr val="dk1"/>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 learning tools</a:t>
              </a:r>
              <a:endParaRPr b="1" i="0" sz="1400" u="none" cap="none" strike="noStrike">
                <a:solidFill>
                  <a:schemeClr val="dk1"/>
                </a:solidFill>
                <a:latin typeface="Arial"/>
                <a:ea typeface="Arial"/>
                <a:cs typeface="Arial"/>
                <a:sym typeface="Arial"/>
              </a:endParaRPr>
            </a:p>
          </p:txBody>
        </p:sp>
        <p:sp>
          <p:nvSpPr>
            <p:cNvPr id="149" name="Google Shape;149;p6"/>
            <p:cNvSpPr/>
            <p:nvPr/>
          </p:nvSpPr>
          <p:spPr>
            <a:xfrm>
              <a:off x="3993350" y="3207203"/>
              <a:ext cx="2833284" cy="1160583"/>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9CB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PH" sz="1500" u="none" cap="none" strike="noStrike">
                  <a:solidFill>
                    <a:schemeClr val="dk1"/>
                  </a:solidFill>
                  <a:latin typeface="Arial"/>
                  <a:ea typeface="Arial"/>
                  <a:cs typeface="Arial"/>
                  <a:sym typeface="Arial"/>
                </a:rPr>
                <a:t>Virtual classroom </a:t>
              </a:r>
              <a:endParaRPr b="1" i="0" sz="15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PH" sz="1500" u="none" cap="none" strike="noStrike">
                  <a:solidFill>
                    <a:schemeClr val="dk1"/>
                  </a:solidFill>
                  <a:latin typeface="Arial"/>
                  <a:ea typeface="Arial"/>
                  <a:cs typeface="Arial"/>
                  <a:sym typeface="Arial"/>
                </a:rPr>
                <a:t>with multiple subjects</a:t>
              </a:r>
              <a:endParaRPr b="1" i="0" sz="1500" u="none" cap="none" strike="noStrike">
                <a:solidFill>
                  <a:schemeClr val="dk1"/>
                </a:solidFill>
                <a:latin typeface="Arial"/>
                <a:ea typeface="Arial"/>
                <a:cs typeface="Arial"/>
                <a:sym typeface="Arial"/>
              </a:endParaRPr>
            </a:p>
          </p:txBody>
        </p:sp>
      </p:grpSp>
      <p:grpSp>
        <p:nvGrpSpPr>
          <p:cNvPr id="150" name="Google Shape;150;p6"/>
          <p:cNvGrpSpPr/>
          <p:nvPr/>
        </p:nvGrpSpPr>
        <p:grpSpPr>
          <a:xfrm>
            <a:off x="1406165" y="4803449"/>
            <a:ext cx="8008063" cy="1161123"/>
            <a:chOff x="1406165" y="4803449"/>
            <a:chExt cx="8008063" cy="1161123"/>
          </a:xfrm>
        </p:grpSpPr>
        <p:sp>
          <p:nvSpPr>
            <p:cNvPr id="151" name="Google Shape;151;p6"/>
            <p:cNvSpPr/>
            <p:nvPr/>
          </p:nvSpPr>
          <p:spPr>
            <a:xfrm>
              <a:off x="1406165" y="4803449"/>
              <a:ext cx="2833284" cy="1160583"/>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9CB9C"/>
            </a:solidFill>
            <a:ln>
              <a:noFill/>
            </a:ln>
          </p:spPr>
          <p:txBody>
            <a:bodyPr anchorCtr="0" anchor="ctr" bIns="91425" lIns="91425" spcFirstLastPara="1" rIns="91425" wrap="square" tIns="91425">
              <a:noAutofit/>
            </a:bodyPr>
            <a:lstStyle/>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Assessments in </a:t>
              </a:r>
              <a:endParaRPr b="1" i="0" sz="1400" u="none" cap="none" strike="noStrike">
                <a:solidFill>
                  <a:schemeClr val="dk1"/>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flashcard forms</a:t>
              </a:r>
              <a:endParaRPr b="1" i="0" sz="1400" u="none" cap="none" strike="noStrike">
                <a:solidFill>
                  <a:schemeClr val="dk1"/>
                </a:solidFill>
                <a:latin typeface="Arial"/>
                <a:ea typeface="Arial"/>
                <a:cs typeface="Arial"/>
                <a:sym typeface="Arial"/>
              </a:endParaRPr>
            </a:p>
          </p:txBody>
        </p:sp>
        <p:sp>
          <p:nvSpPr>
            <p:cNvPr id="152" name="Google Shape;152;p6"/>
            <p:cNvSpPr/>
            <p:nvPr/>
          </p:nvSpPr>
          <p:spPr>
            <a:xfrm>
              <a:off x="3993720" y="4803449"/>
              <a:ext cx="2834620"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Manual Grading</a:t>
              </a:r>
              <a:endParaRPr b="1" i="0" sz="1400" u="none" cap="none" strike="noStrike">
                <a:solidFill>
                  <a:schemeClr val="dk1"/>
                </a:solidFill>
                <a:latin typeface="Arial"/>
                <a:ea typeface="Arial"/>
                <a:cs typeface="Arial"/>
                <a:sym typeface="Arial"/>
              </a:endParaRPr>
            </a:p>
          </p:txBody>
        </p:sp>
        <p:sp>
          <p:nvSpPr>
            <p:cNvPr id="153" name="Google Shape;153;p6"/>
            <p:cNvSpPr/>
            <p:nvPr/>
          </p:nvSpPr>
          <p:spPr>
            <a:xfrm>
              <a:off x="6579630" y="4803450"/>
              <a:ext cx="2834598" cy="1161122"/>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9CB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Screen time Timer</a:t>
              </a:r>
              <a:endParaRPr b="1" i="0" sz="14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e441eddab7_0_13"/>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Limitations</a:t>
            </a:r>
            <a:endParaRPr b="1" i="1" sz="4000" u="none" cap="none" strike="noStrike">
              <a:solidFill>
                <a:schemeClr val="dk1"/>
              </a:solidFill>
              <a:latin typeface="Arial"/>
              <a:ea typeface="Arial"/>
              <a:cs typeface="Arial"/>
              <a:sym typeface="Arial"/>
            </a:endParaRPr>
          </a:p>
        </p:txBody>
      </p:sp>
      <p:sp>
        <p:nvSpPr>
          <p:cNvPr id="159" name="Google Shape;159;ge441eddab7_0_13"/>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ge441eddab7_0_13"/>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ge441eddab7_0_13"/>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62" name="Google Shape;162;ge441eddab7_0_13"/>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163" name="Google Shape;163;ge441eddab7_0_13"/>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164" name="Google Shape;164;ge441eddab7_0_13"/>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sp>
        <p:nvSpPr>
          <p:cNvPr id="165" name="Google Shape;165;ge441eddab7_0_13"/>
          <p:cNvSpPr/>
          <p:nvPr/>
        </p:nvSpPr>
        <p:spPr>
          <a:xfrm flipH="1">
            <a:off x="6578257" y="1619450"/>
            <a:ext cx="2877156" cy="1160583"/>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9CB9C"/>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No  financial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transaction</a:t>
            </a:r>
            <a:endParaRPr b="1" i="0" sz="1400" u="none" cap="none" strike="noStrike">
              <a:solidFill>
                <a:schemeClr val="dk1"/>
              </a:solidFill>
              <a:latin typeface="Arial"/>
              <a:ea typeface="Arial"/>
              <a:cs typeface="Arial"/>
              <a:sym typeface="Arial"/>
            </a:endParaRPr>
          </a:p>
        </p:txBody>
      </p:sp>
      <p:sp>
        <p:nvSpPr>
          <p:cNvPr id="166" name="Google Shape;166;ge441eddab7_0_13"/>
          <p:cNvSpPr/>
          <p:nvPr/>
        </p:nvSpPr>
        <p:spPr>
          <a:xfrm flipH="1">
            <a:off x="3949268" y="1619450"/>
            <a:ext cx="2878513"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E69138"/>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Preschool Resources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and contents</a:t>
            </a:r>
            <a:endParaRPr b="1" i="0" sz="1400" u="none" cap="none" strike="noStrike">
              <a:solidFill>
                <a:schemeClr val="dk1"/>
              </a:solidFill>
              <a:latin typeface="Arial"/>
              <a:ea typeface="Arial"/>
              <a:cs typeface="Arial"/>
              <a:sym typeface="Arial"/>
            </a:endParaRPr>
          </a:p>
        </p:txBody>
      </p:sp>
      <p:sp>
        <p:nvSpPr>
          <p:cNvPr id="167" name="Google Shape;167;ge441eddab7_0_13"/>
          <p:cNvSpPr/>
          <p:nvPr/>
        </p:nvSpPr>
        <p:spPr>
          <a:xfrm flipH="1">
            <a:off x="1322994" y="1619450"/>
            <a:ext cx="2878513"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6B26B"/>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Exclusively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for preschool</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 institution</a:t>
            </a:r>
            <a:endParaRPr b="1" i="0" sz="1400" u="none" cap="none" strike="noStrike">
              <a:solidFill>
                <a:schemeClr val="dk1"/>
              </a:solidFill>
              <a:latin typeface="Arial"/>
              <a:ea typeface="Arial"/>
              <a:cs typeface="Arial"/>
              <a:sym typeface="Arial"/>
            </a:endParaRPr>
          </a:p>
        </p:txBody>
      </p:sp>
      <p:sp>
        <p:nvSpPr>
          <p:cNvPr id="168" name="Google Shape;168;ge441eddab7_0_13"/>
          <p:cNvSpPr/>
          <p:nvPr/>
        </p:nvSpPr>
        <p:spPr>
          <a:xfrm flipH="1">
            <a:off x="1365537" y="3211460"/>
            <a:ext cx="2878513"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F6B26B"/>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Teachers and students/parents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can’t create their own account</a:t>
            </a:r>
            <a:endParaRPr b="1" i="0" sz="1400" u="none" cap="none" strike="noStrike">
              <a:solidFill>
                <a:schemeClr val="dk1"/>
              </a:solidFill>
              <a:latin typeface="Arial"/>
              <a:ea typeface="Arial"/>
              <a:cs typeface="Arial"/>
              <a:sym typeface="Arial"/>
            </a:endParaRPr>
          </a:p>
        </p:txBody>
      </p:sp>
      <p:sp>
        <p:nvSpPr>
          <p:cNvPr id="169" name="Google Shape;169;ge441eddab7_0_13"/>
          <p:cNvSpPr/>
          <p:nvPr/>
        </p:nvSpPr>
        <p:spPr>
          <a:xfrm flipH="1">
            <a:off x="6534357" y="3211464"/>
            <a:ext cx="2878513"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E69138"/>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Non-admin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accounts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Customization</a:t>
            </a:r>
            <a:endParaRPr b="1" i="0" sz="1400" u="none" cap="none" strike="noStrike">
              <a:solidFill>
                <a:schemeClr val="dk1"/>
              </a:solidFill>
              <a:latin typeface="Arial"/>
              <a:ea typeface="Arial"/>
              <a:cs typeface="Arial"/>
              <a:sym typeface="Arial"/>
            </a:endParaRPr>
          </a:p>
        </p:txBody>
      </p:sp>
      <p:sp>
        <p:nvSpPr>
          <p:cNvPr id="170" name="Google Shape;170;ge441eddab7_0_13"/>
          <p:cNvSpPr/>
          <p:nvPr/>
        </p:nvSpPr>
        <p:spPr>
          <a:xfrm flipH="1">
            <a:off x="3950833" y="3207201"/>
            <a:ext cx="2877156" cy="1160583"/>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9CB9C"/>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Username </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policy</a:t>
            </a:r>
            <a:endParaRPr b="1" i="0" sz="1400" u="none" cap="none" strike="noStrike">
              <a:solidFill>
                <a:schemeClr val="dk1"/>
              </a:solidFill>
              <a:latin typeface="Arial"/>
              <a:ea typeface="Arial"/>
              <a:cs typeface="Arial"/>
              <a:sym typeface="Arial"/>
            </a:endParaRPr>
          </a:p>
        </p:txBody>
      </p:sp>
      <p:sp>
        <p:nvSpPr>
          <p:cNvPr id="171" name="Google Shape;171;ge441eddab7_0_13"/>
          <p:cNvSpPr/>
          <p:nvPr/>
        </p:nvSpPr>
        <p:spPr>
          <a:xfrm flipH="1">
            <a:off x="6578089" y="4803453"/>
            <a:ext cx="2877156" cy="1160583"/>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F9CB9C"/>
          </a:solidFill>
          <a:ln>
            <a:noFill/>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The system is only </a:t>
            </a:r>
            <a:endParaRPr b="1" i="0" sz="14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available online</a:t>
            </a:r>
            <a:endParaRPr b="1" i="0" sz="1400" u="none" cap="none" strike="noStrike">
              <a:solidFill>
                <a:schemeClr val="dk1"/>
              </a:solidFill>
              <a:latin typeface="Arial"/>
              <a:ea typeface="Arial"/>
              <a:cs typeface="Arial"/>
              <a:sym typeface="Arial"/>
            </a:endParaRPr>
          </a:p>
        </p:txBody>
      </p:sp>
      <p:sp>
        <p:nvSpPr>
          <p:cNvPr id="172" name="Google Shape;172;ge441eddab7_0_13"/>
          <p:cNvSpPr/>
          <p:nvPr/>
        </p:nvSpPr>
        <p:spPr>
          <a:xfrm flipH="1">
            <a:off x="3949100" y="4803453"/>
            <a:ext cx="2878513" cy="1160583"/>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Auto-assessment will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not be implemented</a:t>
            </a:r>
            <a:endParaRPr b="1" i="0" sz="1400" u="none" cap="none" strike="noStrike">
              <a:solidFill>
                <a:schemeClr val="dk1"/>
              </a:solidFill>
              <a:latin typeface="Arial"/>
              <a:ea typeface="Arial"/>
              <a:cs typeface="Arial"/>
              <a:sym typeface="Arial"/>
            </a:endParaRPr>
          </a:p>
        </p:txBody>
      </p:sp>
      <p:sp>
        <p:nvSpPr>
          <p:cNvPr id="173" name="Google Shape;173;ge441eddab7_0_13"/>
          <p:cNvSpPr/>
          <p:nvPr/>
        </p:nvSpPr>
        <p:spPr>
          <a:xfrm flipH="1">
            <a:off x="1323182" y="4803453"/>
            <a:ext cx="2878470" cy="1161122"/>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F9CB9C"/>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One instructor</a:t>
            </a:r>
            <a:endParaRPr b="1"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PH" sz="1400" u="none" cap="none" strike="noStrike">
                <a:solidFill>
                  <a:schemeClr val="dk1"/>
                </a:solidFill>
                <a:latin typeface="Arial"/>
                <a:ea typeface="Arial"/>
                <a:cs typeface="Arial"/>
                <a:sym typeface="Arial"/>
              </a:rPr>
              <a:t> per course</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Project Proposal</a:t>
            </a:r>
            <a:endParaRPr b="1" i="1" sz="4000" u="none" cap="none" strike="noStrike">
              <a:solidFill>
                <a:schemeClr val="dk1"/>
              </a:solidFill>
              <a:latin typeface="Arial"/>
              <a:ea typeface="Arial"/>
              <a:cs typeface="Arial"/>
              <a:sym typeface="Arial"/>
            </a:endParaRPr>
          </a:p>
        </p:txBody>
      </p:sp>
      <p:sp>
        <p:nvSpPr>
          <p:cNvPr id="179" name="Google Shape;179;p3"/>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3"/>
          <p:cNvSpPr txBox="1"/>
          <p:nvPr/>
        </p:nvSpPr>
        <p:spPr>
          <a:xfrm>
            <a:off x="-278781" y="1425464"/>
            <a:ext cx="11318487" cy="83095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100"/>
              <a:buFont typeface="Arial"/>
              <a:buNone/>
            </a:pPr>
            <a:r>
              <a:rPr b="1" i="0" lang="en-PH" sz="1600" u="none" cap="none" strike="noStrike">
                <a:solidFill>
                  <a:schemeClr val="dk1"/>
                </a:solidFill>
                <a:latin typeface="Arial"/>
                <a:ea typeface="Arial"/>
                <a:cs typeface="Arial"/>
                <a:sym typeface="Arial"/>
              </a:rPr>
              <a:t>First Thesis Project: </a:t>
            </a:r>
            <a:endParaRPr/>
          </a:p>
          <a:p>
            <a:pPr indent="457200" lvl="0" marL="457200" marR="0" rtl="0" algn="l">
              <a:lnSpc>
                <a:spcPct val="150000"/>
              </a:lnSpc>
              <a:spcBef>
                <a:spcPts val="0"/>
              </a:spcBef>
              <a:spcAft>
                <a:spcPts val="0"/>
              </a:spcAft>
              <a:buClr>
                <a:srgbClr val="000000"/>
              </a:buClr>
              <a:buSzPts val="2100"/>
              <a:buFont typeface="Arial"/>
              <a:buNone/>
            </a:pPr>
            <a:r>
              <a:rPr b="0" i="0" lang="en-PH" sz="1600" u="none" cap="none" strike="noStrike">
                <a:solidFill>
                  <a:schemeClr val="dk1"/>
                </a:solidFill>
                <a:latin typeface="Arial"/>
                <a:ea typeface="Arial"/>
                <a:cs typeface="Arial"/>
                <a:sym typeface="Arial"/>
              </a:rPr>
              <a:t>The Development of a Mobile-Based Learning Management System for Microenterprise Preschools</a:t>
            </a:r>
            <a:endParaRPr/>
          </a:p>
        </p:txBody>
      </p:sp>
      <p:sp>
        <p:nvSpPr>
          <p:cNvPr id="181" name="Google Shape;181;p3"/>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3"/>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183" name="Google Shape;183;p3"/>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184" name="Google Shape;184;p3"/>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185" name="Google Shape;185;p3"/>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186" name="Google Shape;186;p3"/>
          <p:cNvPicPr preferRelativeResize="0"/>
          <p:nvPr/>
        </p:nvPicPr>
        <p:blipFill rotWithShape="1">
          <a:blip r:embed="rId4">
            <a:alphaModFix/>
          </a:blip>
          <a:srcRect b="59403" l="3926" r="4500" t="4405"/>
          <a:stretch/>
        </p:blipFill>
        <p:spPr>
          <a:xfrm>
            <a:off x="3616709" y="2698421"/>
            <a:ext cx="2364059" cy="713678"/>
          </a:xfrm>
          <a:prstGeom prst="rect">
            <a:avLst/>
          </a:prstGeom>
          <a:noFill/>
          <a:ln>
            <a:noFill/>
          </a:ln>
          <a:effectLst>
            <a:outerShdw blurRad="292100" rotWithShape="0" algn="tl" dir="2700000" dist="139700">
              <a:srgbClr val="333333">
                <a:alpha val="64705"/>
              </a:srgbClr>
            </a:outerShdw>
          </a:effectLst>
        </p:spPr>
      </p:pic>
      <p:pic>
        <p:nvPicPr>
          <p:cNvPr id="187" name="Google Shape;187;p3"/>
          <p:cNvPicPr preferRelativeResize="0"/>
          <p:nvPr/>
        </p:nvPicPr>
        <p:blipFill rotWithShape="1">
          <a:blip r:embed="rId5">
            <a:alphaModFix/>
          </a:blip>
          <a:srcRect b="10600" l="4454" r="3292" t="9701"/>
          <a:stretch/>
        </p:blipFill>
        <p:spPr>
          <a:xfrm>
            <a:off x="6252110" y="2545483"/>
            <a:ext cx="2254412" cy="713678"/>
          </a:xfrm>
          <a:prstGeom prst="rect">
            <a:avLst/>
          </a:prstGeom>
          <a:noFill/>
          <a:ln>
            <a:noFill/>
          </a:ln>
          <a:effectLst>
            <a:outerShdw blurRad="292100" rotWithShape="0" algn="tl" dir="2700000" dist="139700">
              <a:srgbClr val="333333">
                <a:alpha val="64705"/>
              </a:srgbClr>
            </a:outerShdw>
          </a:effectLst>
        </p:spPr>
      </p:pic>
      <p:pic>
        <p:nvPicPr>
          <p:cNvPr id="188" name="Google Shape;188;p3"/>
          <p:cNvPicPr preferRelativeResize="0"/>
          <p:nvPr/>
        </p:nvPicPr>
        <p:blipFill rotWithShape="1">
          <a:blip r:embed="rId6">
            <a:alphaModFix/>
          </a:blip>
          <a:srcRect b="13618" l="4486" r="2569" t="8343"/>
          <a:stretch/>
        </p:blipFill>
        <p:spPr>
          <a:xfrm>
            <a:off x="3644008" y="3654833"/>
            <a:ext cx="2364060" cy="713678"/>
          </a:xfrm>
          <a:prstGeom prst="rect">
            <a:avLst/>
          </a:prstGeom>
          <a:noFill/>
          <a:ln>
            <a:noFill/>
          </a:ln>
          <a:effectLst>
            <a:outerShdw blurRad="292100" rotWithShape="0" algn="tl" dir="2700000" dist="139700">
              <a:srgbClr val="333333">
                <a:alpha val="64705"/>
              </a:srgbClr>
            </a:outerShdw>
          </a:effectLst>
        </p:spPr>
      </p:pic>
      <p:pic>
        <p:nvPicPr>
          <p:cNvPr id="189" name="Google Shape;189;p3"/>
          <p:cNvPicPr preferRelativeResize="0"/>
          <p:nvPr/>
        </p:nvPicPr>
        <p:blipFill rotWithShape="1">
          <a:blip r:embed="rId7">
            <a:alphaModFix/>
          </a:blip>
          <a:srcRect b="8283" l="5409" r="5674" t="5298"/>
          <a:stretch/>
        </p:blipFill>
        <p:spPr>
          <a:xfrm>
            <a:off x="6227954" y="4247758"/>
            <a:ext cx="2278568" cy="1226634"/>
          </a:xfrm>
          <a:prstGeom prst="rect">
            <a:avLst/>
          </a:prstGeom>
          <a:noFill/>
          <a:ln>
            <a:noFill/>
          </a:ln>
          <a:effectLst>
            <a:outerShdw blurRad="292100" rotWithShape="0" algn="tl" dir="2700000" dist="139700">
              <a:srgbClr val="333333">
                <a:alpha val="64705"/>
              </a:srgbClr>
            </a:outerShdw>
          </a:effectLst>
        </p:spPr>
      </p:pic>
      <p:pic>
        <p:nvPicPr>
          <p:cNvPr id="190" name="Google Shape;190;p3"/>
          <p:cNvPicPr preferRelativeResize="0"/>
          <p:nvPr/>
        </p:nvPicPr>
        <p:blipFill rotWithShape="1">
          <a:blip r:embed="rId8">
            <a:alphaModFix/>
          </a:blip>
          <a:srcRect b="12695" l="3865" r="2841" t="5873"/>
          <a:stretch/>
        </p:blipFill>
        <p:spPr>
          <a:xfrm>
            <a:off x="3644008" y="4649866"/>
            <a:ext cx="2364060" cy="713678"/>
          </a:xfrm>
          <a:prstGeom prst="rect">
            <a:avLst/>
          </a:prstGeom>
          <a:noFill/>
          <a:ln>
            <a:noFill/>
          </a:ln>
          <a:effectLst>
            <a:outerShdw blurRad="292100" rotWithShape="0" algn="tl" dir="2700000" dist="139700">
              <a:srgbClr val="333333">
                <a:alpha val="64705"/>
              </a:srgbClr>
            </a:outerShdw>
          </a:effectLst>
        </p:spPr>
      </p:pic>
      <p:pic>
        <p:nvPicPr>
          <p:cNvPr id="191" name="Google Shape;191;p3"/>
          <p:cNvPicPr preferRelativeResize="0"/>
          <p:nvPr/>
        </p:nvPicPr>
        <p:blipFill rotWithShape="1">
          <a:blip r:embed="rId9">
            <a:alphaModFix/>
          </a:blip>
          <a:srcRect b="10331" l="2984" r="3721" t="7728"/>
          <a:stretch/>
        </p:blipFill>
        <p:spPr>
          <a:xfrm>
            <a:off x="6227954" y="3429000"/>
            <a:ext cx="2278568" cy="70252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e4d9568407_7_33"/>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Project Proposal</a:t>
            </a:r>
            <a:endParaRPr b="1" i="1" sz="4000" u="none" cap="none" strike="noStrike">
              <a:solidFill>
                <a:schemeClr val="dk1"/>
              </a:solidFill>
              <a:latin typeface="Arial"/>
              <a:ea typeface="Arial"/>
              <a:cs typeface="Arial"/>
              <a:sym typeface="Arial"/>
            </a:endParaRPr>
          </a:p>
        </p:txBody>
      </p:sp>
      <p:sp>
        <p:nvSpPr>
          <p:cNvPr id="197" name="Google Shape;197;ge4d9568407_7_33"/>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ge4d9568407_7_33"/>
          <p:cNvSpPr txBox="1"/>
          <p:nvPr/>
        </p:nvSpPr>
        <p:spPr>
          <a:xfrm>
            <a:off x="-278781" y="1425464"/>
            <a:ext cx="11318487" cy="83095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1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100"/>
              <a:buFont typeface="Arial"/>
              <a:buNone/>
            </a:pPr>
            <a:r>
              <a:t/>
            </a:r>
            <a:endParaRPr b="0" i="0" sz="1600" u="none" cap="none" strike="noStrike">
              <a:solidFill>
                <a:schemeClr val="dk1"/>
              </a:solidFill>
              <a:latin typeface="Arial"/>
              <a:ea typeface="Arial"/>
              <a:cs typeface="Arial"/>
              <a:sym typeface="Arial"/>
            </a:endParaRPr>
          </a:p>
        </p:txBody>
      </p:sp>
      <p:sp>
        <p:nvSpPr>
          <p:cNvPr id="199" name="Google Shape;199;ge4d9568407_7_33"/>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ge4d9568407_7_33"/>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201" name="Google Shape;201;ge4d9568407_7_33"/>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02" name="Google Shape;202;ge4d9568407_7_33"/>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03" name="Google Shape;203;ge4d9568407_7_33"/>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pic>
        <p:nvPicPr>
          <p:cNvPr id="204" name="Google Shape;204;ge4d9568407_7_33"/>
          <p:cNvPicPr preferRelativeResize="0"/>
          <p:nvPr/>
        </p:nvPicPr>
        <p:blipFill rotWithShape="1">
          <a:blip r:embed="rId4">
            <a:alphaModFix/>
          </a:blip>
          <a:srcRect b="0" l="0" r="0" t="0"/>
          <a:stretch/>
        </p:blipFill>
        <p:spPr>
          <a:xfrm>
            <a:off x="582876" y="1659639"/>
            <a:ext cx="2305372" cy="4067743"/>
          </a:xfrm>
          <a:prstGeom prst="rect">
            <a:avLst/>
          </a:prstGeom>
          <a:noFill/>
          <a:ln>
            <a:noFill/>
          </a:ln>
          <a:effectLst>
            <a:outerShdw blurRad="292100" rotWithShape="0" algn="tl" dir="2700000" dist="139700">
              <a:srgbClr val="333333">
                <a:alpha val="64705"/>
              </a:srgbClr>
            </a:outerShdw>
          </a:effectLst>
        </p:spPr>
      </p:pic>
      <p:pic>
        <p:nvPicPr>
          <p:cNvPr id="205" name="Google Shape;205;ge4d9568407_7_33"/>
          <p:cNvPicPr preferRelativeResize="0"/>
          <p:nvPr/>
        </p:nvPicPr>
        <p:blipFill rotWithShape="1">
          <a:blip r:embed="rId5">
            <a:alphaModFix/>
          </a:blip>
          <a:srcRect b="0" l="0" r="0" t="0"/>
          <a:stretch/>
        </p:blipFill>
        <p:spPr>
          <a:xfrm>
            <a:off x="3167133" y="1650375"/>
            <a:ext cx="2362530" cy="2353003"/>
          </a:xfrm>
          <a:prstGeom prst="rect">
            <a:avLst/>
          </a:prstGeom>
          <a:noFill/>
          <a:ln>
            <a:noFill/>
          </a:ln>
          <a:effectLst>
            <a:outerShdw blurRad="292100" rotWithShape="0" algn="tl" dir="2700000" dist="139700">
              <a:srgbClr val="333333">
                <a:alpha val="64705"/>
              </a:srgbClr>
            </a:outerShdw>
          </a:effectLst>
        </p:spPr>
      </p:pic>
      <p:pic>
        <p:nvPicPr>
          <p:cNvPr id="206" name="Google Shape;206;ge4d9568407_7_33"/>
          <p:cNvPicPr preferRelativeResize="0"/>
          <p:nvPr/>
        </p:nvPicPr>
        <p:blipFill rotWithShape="1">
          <a:blip r:embed="rId6">
            <a:alphaModFix/>
          </a:blip>
          <a:srcRect b="42197" l="0" r="0" t="0"/>
          <a:stretch/>
        </p:blipFill>
        <p:spPr>
          <a:xfrm>
            <a:off x="5808548" y="1650375"/>
            <a:ext cx="2391109" cy="3408505"/>
          </a:xfrm>
          <a:prstGeom prst="rect">
            <a:avLst/>
          </a:prstGeom>
          <a:noFill/>
          <a:ln>
            <a:noFill/>
          </a:ln>
          <a:effectLst>
            <a:outerShdw blurRad="292100" rotWithShape="0" algn="tl" dir="2700000" dist="139700">
              <a:srgbClr val="333333">
                <a:alpha val="64705"/>
              </a:srgbClr>
            </a:outerShdw>
          </a:effectLst>
        </p:spPr>
      </p:pic>
      <p:pic>
        <p:nvPicPr>
          <p:cNvPr id="207" name="Google Shape;207;ge4d9568407_7_33"/>
          <p:cNvPicPr preferRelativeResize="0"/>
          <p:nvPr/>
        </p:nvPicPr>
        <p:blipFill rotWithShape="1">
          <a:blip r:embed="rId7">
            <a:alphaModFix/>
          </a:blip>
          <a:srcRect b="0" l="0" r="0" t="57076"/>
          <a:stretch/>
        </p:blipFill>
        <p:spPr>
          <a:xfrm>
            <a:off x="8424127" y="1659639"/>
            <a:ext cx="2391109" cy="253112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
          <p:cNvSpPr txBox="1"/>
          <p:nvPr/>
        </p:nvSpPr>
        <p:spPr>
          <a:xfrm>
            <a:off x="342900" y="485257"/>
            <a:ext cx="1013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PH" sz="4000" u="none" cap="none" strike="noStrike">
                <a:solidFill>
                  <a:schemeClr val="dk1"/>
                </a:solidFill>
                <a:latin typeface="Arial"/>
                <a:ea typeface="Arial"/>
                <a:cs typeface="Arial"/>
                <a:sym typeface="Arial"/>
              </a:rPr>
              <a:t>Methods of Research</a:t>
            </a:r>
            <a:endParaRPr b="1" i="1" sz="4000" u="none" cap="none" strike="noStrike">
              <a:solidFill>
                <a:schemeClr val="dk1"/>
              </a:solidFill>
              <a:latin typeface="Arial"/>
              <a:ea typeface="Arial"/>
              <a:cs typeface="Arial"/>
              <a:sym typeface="Arial"/>
            </a:endParaRPr>
          </a:p>
        </p:txBody>
      </p:sp>
      <p:sp>
        <p:nvSpPr>
          <p:cNvPr id="213" name="Google Shape;213;p4"/>
          <p:cNvSpPr/>
          <p:nvPr/>
        </p:nvSpPr>
        <p:spPr>
          <a:xfrm flipH="1" rot="10800000">
            <a:off x="171450" y="1254155"/>
            <a:ext cx="10435500" cy="45600"/>
          </a:xfrm>
          <a:prstGeom prst="rect">
            <a:avLst/>
          </a:prstGeom>
          <a:solidFill>
            <a:srgbClr val="F8720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4"/>
          <p:cNvSpPr txBox="1"/>
          <p:nvPr/>
        </p:nvSpPr>
        <p:spPr>
          <a:xfrm>
            <a:off x="342900" y="1360653"/>
            <a:ext cx="1149870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PH" sz="2000" u="none" cap="none" strike="noStrike">
                <a:solidFill>
                  <a:schemeClr val="dk1"/>
                </a:solidFill>
                <a:latin typeface="Arial"/>
                <a:ea typeface="Arial"/>
                <a:cs typeface="Arial"/>
                <a:sym typeface="Arial"/>
              </a:rPr>
              <a:t>Feedbacks</a:t>
            </a:r>
            <a:endParaRPr/>
          </a:p>
        </p:txBody>
      </p:sp>
      <p:sp>
        <p:nvSpPr>
          <p:cNvPr id="215" name="Google Shape;215;p4"/>
          <p:cNvSpPr/>
          <p:nvPr/>
        </p:nvSpPr>
        <p:spPr>
          <a:xfrm>
            <a:off x="0" y="6284285"/>
            <a:ext cx="12192000" cy="210900"/>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p4"/>
          <p:cNvSpPr/>
          <p:nvPr/>
        </p:nvSpPr>
        <p:spPr>
          <a:xfrm>
            <a:off x="0" y="6419169"/>
            <a:ext cx="12192000" cy="4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217" name="Google Shape;217;p4"/>
          <p:cNvSpPr txBox="1"/>
          <p:nvPr/>
        </p:nvSpPr>
        <p:spPr>
          <a:xfrm>
            <a:off x="6810956" y="6495221"/>
            <a:ext cx="4652100" cy="231600"/>
          </a:xfrm>
          <a:prstGeom prst="rect">
            <a:avLst/>
          </a:prstGeom>
          <a:noFill/>
          <a:ln>
            <a:noFill/>
          </a:ln>
        </p:spPr>
        <p:txBody>
          <a:bodyPr anchorCtr="0" anchor="t" bIns="45700" lIns="0" spcFirstLastPara="1" rIns="0" wrap="square" tIns="45700">
            <a:noAutofit/>
          </a:bodyPr>
          <a:lstStyle/>
          <a:p>
            <a:pPr indent="0" lvl="0" marL="0" marR="0" rtl="0" algn="r">
              <a:lnSpc>
                <a:spcPct val="70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POLYTECHNIC UNIVERSITY OF THE PHILIPPINES</a:t>
            </a:r>
            <a:endParaRPr b="0" i="0" sz="1400" u="none" cap="none" strike="noStrike">
              <a:solidFill>
                <a:srgbClr val="000000"/>
              </a:solidFill>
              <a:latin typeface="Arial"/>
              <a:ea typeface="Arial"/>
              <a:cs typeface="Arial"/>
              <a:sym typeface="Arial"/>
            </a:endParaRPr>
          </a:p>
        </p:txBody>
      </p:sp>
      <p:sp>
        <p:nvSpPr>
          <p:cNvPr id="218" name="Google Shape;218;p4"/>
          <p:cNvSpPr txBox="1"/>
          <p:nvPr/>
        </p:nvSpPr>
        <p:spPr>
          <a:xfrm>
            <a:off x="171450" y="6389753"/>
            <a:ext cx="2611800" cy="3693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FFFFFF"/>
              </a:buClr>
              <a:buSzPts val="1400"/>
              <a:buFont typeface="Verdana"/>
              <a:buNone/>
            </a:pPr>
            <a:r>
              <a:rPr b="0" i="0" lang="en-PH" sz="1400" u="none" cap="none" strike="noStrike">
                <a:solidFill>
                  <a:srgbClr val="FFFFFF"/>
                </a:solidFill>
                <a:latin typeface="Verdana"/>
                <a:ea typeface="Verdana"/>
                <a:cs typeface="Verdana"/>
                <a:sym typeface="Verdana"/>
              </a:rPr>
              <a:t>4604</a:t>
            </a:r>
            <a:endParaRPr b="0" i="0" sz="1400" u="none" cap="none" strike="noStrike">
              <a:solidFill>
                <a:srgbClr val="FFFFFF"/>
              </a:solidFill>
              <a:latin typeface="Verdana"/>
              <a:ea typeface="Verdana"/>
              <a:cs typeface="Verdana"/>
              <a:sym typeface="Verdana"/>
            </a:endParaRPr>
          </a:p>
        </p:txBody>
      </p:sp>
      <p:pic>
        <p:nvPicPr>
          <p:cNvPr id="219" name="Google Shape;219;p4"/>
          <p:cNvPicPr preferRelativeResize="0"/>
          <p:nvPr/>
        </p:nvPicPr>
        <p:blipFill rotWithShape="1">
          <a:blip r:embed="rId3">
            <a:alphaModFix/>
          </a:blip>
          <a:srcRect b="0" l="0" r="0" t="0"/>
          <a:stretch/>
        </p:blipFill>
        <p:spPr>
          <a:xfrm>
            <a:off x="11541035" y="6302725"/>
            <a:ext cx="457200" cy="456308"/>
          </a:xfrm>
          <a:prstGeom prst="rect">
            <a:avLst/>
          </a:prstGeom>
          <a:noFill/>
          <a:ln>
            <a:noFill/>
          </a:ln>
        </p:spPr>
      </p:pic>
      <p:graphicFrame>
        <p:nvGraphicFramePr>
          <p:cNvPr id="220" name="Google Shape;220;p4"/>
          <p:cNvGraphicFramePr/>
          <p:nvPr/>
        </p:nvGraphicFramePr>
        <p:xfrm>
          <a:off x="350400" y="1745567"/>
          <a:ext cx="3000000" cy="3000000"/>
        </p:xfrm>
        <a:graphic>
          <a:graphicData uri="http://schemas.openxmlformats.org/drawingml/2006/table">
            <a:tbl>
              <a:tblPr bandRow="1" firstRow="1">
                <a:noFill/>
                <a:tableStyleId>{098F9F01-8263-4557-BAE5-52A193D04282}</a:tableStyleId>
              </a:tblPr>
              <a:tblGrid>
                <a:gridCol w="3184525"/>
                <a:gridCol w="3568400"/>
                <a:gridCol w="4437700"/>
              </a:tblGrid>
              <a:tr h="912600">
                <a:tc>
                  <a:txBody>
                    <a:bodyPr/>
                    <a:lstStyle/>
                    <a:p>
                      <a:pPr indent="0" lvl="0" marL="0" marR="0" rtl="0" algn="ctr">
                        <a:lnSpc>
                          <a:spcPct val="100000"/>
                        </a:lnSpc>
                        <a:spcBef>
                          <a:spcPts val="0"/>
                        </a:spcBef>
                        <a:spcAft>
                          <a:spcPts val="0"/>
                        </a:spcAft>
                        <a:buNone/>
                      </a:pPr>
                      <a:r>
                        <a:rPr b="1" lang="en-PH" sz="1600" u="none" cap="none" strike="noStrike"/>
                        <a:t>Panelist</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PH" sz="1600" u="none" cap="none" strike="noStrike"/>
                        <a:t>Comments</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PH" sz="1600" u="none" cap="none" strike="noStrike"/>
                        <a:t>Suggestions</a:t>
                      </a:r>
                      <a:endParaRPr/>
                    </a:p>
                  </a:txBody>
                  <a:tcPr marT="45725" marB="45725" marR="91450" marL="91450" anchor="ctr"/>
                </a:tc>
              </a:tr>
              <a:tr h="912600">
                <a:tc>
                  <a:txBody>
                    <a:bodyPr/>
                    <a:lstStyle/>
                    <a:p>
                      <a:pPr indent="0" lvl="0" marL="0" marR="0" rtl="0" algn="ctr">
                        <a:lnSpc>
                          <a:spcPct val="100000"/>
                        </a:lnSpc>
                        <a:spcBef>
                          <a:spcPts val="0"/>
                        </a:spcBef>
                        <a:spcAft>
                          <a:spcPts val="0"/>
                        </a:spcAft>
                        <a:buNone/>
                      </a:pPr>
                      <a:r>
                        <a:rPr b="1" lang="en-PH" sz="1400" u="none" cap="none" strike="noStrike"/>
                        <a:t>DR. REMEDIOS G. ADO</a:t>
                      </a:r>
                      <a:endParaRPr/>
                    </a:p>
                    <a:p>
                      <a:pPr indent="0" lvl="0" marL="0" marR="0" rtl="0" algn="ctr">
                        <a:lnSpc>
                          <a:spcPct val="100000"/>
                        </a:lnSpc>
                        <a:spcBef>
                          <a:spcPts val="0"/>
                        </a:spcBef>
                        <a:spcAft>
                          <a:spcPts val="0"/>
                        </a:spcAft>
                        <a:buNone/>
                      </a:pPr>
                      <a:r>
                        <a:rPr lang="en-PH" sz="1400" u="none" cap="none" strike="noStrike"/>
                        <a:t>Panel Chair</a:t>
                      </a:r>
                      <a:endParaRPr i="1"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PH" sz="1400" u="none" cap="none" strike="noStrike"/>
                        <a:t>Revise the MOR Paper to align with the concept suggested by the panel</a:t>
                      </a:r>
                      <a:endParaRPr/>
                    </a:p>
                  </a:txBody>
                  <a:tcPr marT="45725" marB="45725" marR="91450" marL="91450"/>
                </a:tc>
                <a:tc>
                  <a:txBody>
                    <a:bodyPr/>
                    <a:lstStyle/>
                    <a:p>
                      <a:pPr indent="0" lvl="0" marL="0" marR="0" rtl="0" algn="just">
                        <a:lnSpc>
                          <a:spcPct val="100000"/>
                        </a:lnSpc>
                        <a:spcBef>
                          <a:spcPts val="0"/>
                        </a:spcBef>
                        <a:spcAft>
                          <a:spcPts val="0"/>
                        </a:spcAft>
                        <a:buNone/>
                      </a:pPr>
                      <a:r>
                        <a:rPr lang="en-PH" sz="1400" u="none" cap="none" strike="noStrike"/>
                        <a:t>Consult an expert in the field of child development or Pre-school teacher. Include in the study the effects on using mobile screen to a child. Make the system as a tool of a pre-school teacher. Look for a specific stakeholder who can help you in the scenario setting.</a:t>
                      </a:r>
                      <a:endParaRPr/>
                    </a:p>
                  </a:txBody>
                  <a:tcPr marT="45725" marB="45725" marR="91450" marL="91450"/>
                </a:tc>
              </a:tr>
              <a:tr h="912600">
                <a:tc>
                  <a:txBody>
                    <a:bodyPr/>
                    <a:lstStyle/>
                    <a:p>
                      <a:pPr indent="0" lvl="0" marL="0" marR="0" rtl="0" algn="ctr">
                        <a:lnSpc>
                          <a:spcPct val="100000"/>
                        </a:lnSpc>
                        <a:spcBef>
                          <a:spcPts val="0"/>
                        </a:spcBef>
                        <a:spcAft>
                          <a:spcPts val="0"/>
                        </a:spcAft>
                        <a:buNone/>
                      </a:pPr>
                      <a:r>
                        <a:rPr b="1" lang="en-PH" sz="1400" u="none" cap="none" strike="noStrike"/>
                        <a:t>ENGR. JOHN R. DELA CRUZ</a:t>
                      </a:r>
                      <a:endParaRPr/>
                    </a:p>
                    <a:p>
                      <a:pPr indent="0" lvl="0" marL="0" marR="0" rtl="0" algn="ctr">
                        <a:lnSpc>
                          <a:spcPct val="100000"/>
                        </a:lnSpc>
                        <a:spcBef>
                          <a:spcPts val="0"/>
                        </a:spcBef>
                        <a:spcAft>
                          <a:spcPts val="0"/>
                        </a:spcAft>
                        <a:buNone/>
                      </a:pPr>
                      <a:r>
                        <a:rPr lang="en-PH" sz="1400" u="none" cap="none" strike="noStrike"/>
                        <a:t>Panel Member 1</a:t>
                      </a:r>
                      <a:endParaRPr/>
                    </a:p>
                    <a:p>
                      <a:pPr indent="0" lvl="0" marL="0" marR="0" rtl="0" algn="ctr">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342900" lvl="0" marL="342900" marR="0" rtl="0" algn="l">
                        <a:lnSpc>
                          <a:spcPct val="100000"/>
                        </a:lnSpc>
                        <a:spcBef>
                          <a:spcPts val="0"/>
                        </a:spcBef>
                        <a:spcAft>
                          <a:spcPts val="0"/>
                        </a:spcAft>
                        <a:buClr>
                          <a:srgbClr val="000000"/>
                        </a:buClr>
                        <a:buSzPts val="1400"/>
                        <a:buFont typeface="Arial"/>
                        <a:buAutoNum type="arabicPeriod"/>
                      </a:pPr>
                      <a:r>
                        <a:rPr lang="en-PH" sz="1400" u="none" cap="none" strike="noStrike"/>
                        <a:t>Strongly consider the philosophy and development psychology in the development of the LMS</a:t>
                      </a:r>
                      <a:endParaRPr/>
                    </a:p>
                    <a:p>
                      <a:pPr indent="-342900" lvl="0" marL="342900" marR="0" rtl="0" algn="l">
                        <a:lnSpc>
                          <a:spcPct val="100000"/>
                        </a:lnSpc>
                        <a:spcBef>
                          <a:spcPts val="0"/>
                        </a:spcBef>
                        <a:spcAft>
                          <a:spcPts val="0"/>
                        </a:spcAft>
                        <a:buClr>
                          <a:srgbClr val="000000"/>
                        </a:buClr>
                        <a:buSzPts val="1400"/>
                        <a:buFont typeface="Arial"/>
                        <a:buAutoNum type="arabicPeriod"/>
                      </a:pPr>
                      <a:r>
                        <a:rPr lang="en-PH" sz="1400" u="none" cap="none" strike="noStrike"/>
                        <a:t>Consider the aspect that it needs supervision, and the assurance of it.</a:t>
                      </a:r>
                      <a:endParaRPr/>
                    </a:p>
                  </a:txBody>
                  <a:tcPr marT="45725" marB="45725" marR="91450" marL="91450"/>
                </a:tc>
              </a:tr>
              <a:tr h="912600">
                <a:tc>
                  <a:txBody>
                    <a:bodyPr/>
                    <a:lstStyle/>
                    <a:p>
                      <a:pPr indent="0" lvl="0" marL="0" marR="0" rtl="0" algn="ctr">
                        <a:lnSpc>
                          <a:spcPct val="100000"/>
                        </a:lnSpc>
                        <a:spcBef>
                          <a:spcPts val="0"/>
                        </a:spcBef>
                        <a:spcAft>
                          <a:spcPts val="0"/>
                        </a:spcAft>
                        <a:buNone/>
                      </a:pPr>
                      <a:r>
                        <a:rPr b="1" lang="en-PH" sz="1400" u="none" cap="none" strike="noStrike"/>
                        <a:t>ENGR. JONATHAN C. MANARANG</a:t>
                      </a:r>
                      <a:endParaRPr/>
                    </a:p>
                    <a:p>
                      <a:pPr indent="0" lvl="0" marL="0" marR="0" rtl="0" algn="ctr">
                        <a:lnSpc>
                          <a:spcPct val="100000"/>
                        </a:lnSpc>
                        <a:spcBef>
                          <a:spcPts val="0"/>
                        </a:spcBef>
                        <a:spcAft>
                          <a:spcPts val="0"/>
                        </a:spcAft>
                        <a:buNone/>
                      </a:pPr>
                      <a:r>
                        <a:rPr lang="en-PH" sz="1400" u="none" cap="none" strike="noStrike"/>
                        <a:t>Panel Member 2</a:t>
                      </a:r>
                      <a:endParaRPr i="1"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PH" sz="1400" u="none" cap="none" strike="noStrike"/>
                        <a:t>Preschoolers must have full guidance of parent/guardian while on mobile. Must have a catchy topic, not boring. Exams must be similar to games or playing mode.</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2018-09-14T07:26:17Z</dcterms:created>
  <dc:creator>Ieriz Nicolle</dc:creator>
</cp:coreProperties>
</file>